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5" r:id="rId144"/>
    <p:sldId id="394"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13.02.2026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13.02.2026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64940"/>
          </a:xfrm>
          <a:prstGeom prst="rect">
            <a:avLst/>
          </a:prstGeom>
          <a:noFill/>
        </p:spPr>
        <p:txBody>
          <a:bodyPr wrap="square">
            <a:spAutoFit/>
          </a:bodyPr>
          <a:lstStyle/>
          <a:p>
            <a:pPr>
              <a:lnSpc>
                <a:spcPct val="150000"/>
              </a:lnSpc>
            </a:pPr>
            <a:r>
              <a:rPr lang="en-US" sz="1300" b="1">
                <a:solidFill>
                  <a:srgbClr val="FF0000"/>
                </a:solidFill>
              </a:rPr>
              <a:t>for</a:t>
            </a:r>
            <a:r>
              <a:rPr lang="en-US" sz="1300" b="1"/>
              <a:t> </a:t>
            </a:r>
            <a:r>
              <a:rPr lang="az-Latn-AZ" sz="1300" b="1"/>
              <a:t> - </a:t>
            </a:r>
            <a:r>
              <a:rPr lang="en-US" sz="1300"/>
              <a:t>C proqramlaşdırma dilində </a:t>
            </a:r>
            <a:r>
              <a:rPr lang="en-US" sz="1300" b="1"/>
              <a:t>for</a:t>
            </a:r>
            <a:r>
              <a:rPr lang="en-US" sz="1300"/>
              <a:t> döngüsü müəyyən sayda və ya əvvəlcədən məlum olan təkrar əməliyyatları icra etmək üçün istifadə olunur. Bu döngü proqramlaşdırmada ən çox istifadə edilən dövr konstruksiyalarından biridir və başlanğıc dəyəri, şərti və artım/azalma əməliyyatını bir sətirdə topladığı üçün kodun oxunaqlığını və nəzarətini asanlaşdırır.</a:t>
            </a:r>
            <a:endParaRPr lang="az-Latn-AZ" sz="1300"/>
          </a:p>
          <a:p>
            <a:pPr>
              <a:lnSpc>
                <a:spcPct val="150000"/>
              </a:lnSpc>
            </a:pPr>
            <a:endParaRPr lang="az-Latn-AZ" sz="1300"/>
          </a:p>
          <a:p>
            <a:pPr>
              <a:lnSpc>
                <a:spcPct val="150000"/>
              </a:lnSpc>
            </a:pPr>
            <a:endParaRPr lang="az-Latn-AZ" sz="1300"/>
          </a:p>
          <a:p>
            <a:pPr>
              <a:lnSpc>
                <a:spcPct val="150000"/>
              </a:lnSpc>
            </a:pPr>
            <a:endParaRPr lang="az-Latn-AZ" sz="1300"/>
          </a:p>
          <a:p>
            <a:pPr marL="285750" indent="-285750">
              <a:lnSpc>
                <a:spcPct val="150000"/>
              </a:lnSpc>
              <a:buFont typeface="Wingdings" panose="05000000000000000000" pitchFamily="2" charset="2"/>
              <a:buChar char="q"/>
            </a:pPr>
            <a:r>
              <a:rPr lang="az-Latn-AZ" sz="1300" b="1"/>
              <a:t>başlanğıc</a:t>
            </a:r>
            <a:r>
              <a:rPr lang="az-Latn-AZ" sz="1300"/>
              <a:t> – dövr dəyişəninin ilkin dəyəri təyin olunur</a:t>
            </a:r>
          </a:p>
          <a:p>
            <a:pPr marL="285750" indent="-285750">
              <a:lnSpc>
                <a:spcPct val="150000"/>
              </a:lnSpc>
              <a:buFont typeface="Wingdings" panose="05000000000000000000" pitchFamily="2" charset="2"/>
              <a:buChar char="q"/>
            </a:pPr>
            <a:r>
              <a:rPr lang="az-Latn-AZ" sz="1300" b="1"/>
              <a:t>şərt</a:t>
            </a:r>
            <a:r>
              <a:rPr lang="az-Latn-AZ" sz="1300"/>
              <a:t> – hər iterasiyadan əvvəl yoxlanılır; doğru olduğu sürəcə dövr işləməyə davam edir</a:t>
            </a:r>
          </a:p>
          <a:p>
            <a:pPr marL="285750" indent="-285750">
              <a:lnSpc>
                <a:spcPct val="150000"/>
              </a:lnSpc>
              <a:buFont typeface="Wingdings" panose="05000000000000000000" pitchFamily="2" charset="2"/>
              <a:buChar char="q"/>
            </a:pPr>
            <a:r>
              <a:rPr lang="az-Latn-AZ" sz="1300" b="1"/>
              <a:t>artım/azalma </a:t>
            </a:r>
            <a:r>
              <a:rPr lang="az-Latn-AZ" sz="1300"/>
              <a:t>– hər dövr sonunda dəyişənin dəyəri dəyişdirilir</a:t>
            </a:r>
          </a:p>
          <a:p>
            <a:pPr>
              <a:lnSpc>
                <a:spcPct val="150000"/>
              </a:lnSpc>
            </a:pPr>
            <a:endParaRPr lang="az-Latn-AZ" sz="1300"/>
          </a:p>
          <a:p>
            <a:pPr>
              <a:lnSpc>
                <a:spcPct val="150000"/>
              </a:lnSpc>
            </a:pPr>
            <a:r>
              <a:rPr lang="az-Latn-AZ" sz="1300" b="1"/>
              <a:t>for döngüsünün istifadə məqsədi</a:t>
            </a:r>
            <a:r>
              <a:rPr lang="az-Latn-AZ" sz="1300"/>
              <a:t>:</a:t>
            </a:r>
          </a:p>
          <a:p>
            <a:pPr marL="742950" lvl="1" indent="-285750">
              <a:lnSpc>
                <a:spcPct val="150000"/>
              </a:lnSpc>
              <a:buFont typeface="Wingdings" panose="05000000000000000000" pitchFamily="2" charset="2"/>
              <a:buChar char="q"/>
            </a:pPr>
            <a:r>
              <a:rPr lang="az-Latn-AZ" sz="1300"/>
              <a:t>Təkrarlanan əməliyyatların müəyyən sayda icrası üçün</a:t>
            </a:r>
          </a:p>
          <a:p>
            <a:pPr marL="742950" lvl="1" indent="-285750">
              <a:lnSpc>
                <a:spcPct val="150000"/>
              </a:lnSpc>
              <a:buFont typeface="Wingdings" panose="05000000000000000000" pitchFamily="2" charset="2"/>
              <a:buChar char="q"/>
            </a:pPr>
            <a:r>
              <a:rPr lang="az-Latn-AZ" sz="1300"/>
              <a:t>Massivlər (arrays) və siyahılar üzərində ardıcıl işləmək üçün</a:t>
            </a:r>
          </a:p>
          <a:p>
            <a:pPr marL="742950" lvl="1" indent="-285750">
              <a:lnSpc>
                <a:spcPct val="150000"/>
              </a:lnSpc>
              <a:buFont typeface="Wingdings" panose="05000000000000000000" pitchFamily="2" charset="2"/>
              <a:buChar char="q"/>
            </a:pPr>
            <a:r>
              <a:rPr lang="az-Latn-AZ" sz="1300"/>
              <a:t>Sayğac əsaslı əməliyyatlarda (1-dən N-ə qədər dövr etmə və s.)</a:t>
            </a:r>
          </a:p>
          <a:p>
            <a:pPr marL="742950" lvl="1" indent="-285750">
              <a:lnSpc>
                <a:spcPct val="150000"/>
              </a:lnSpc>
              <a:buFont typeface="Wingdings" panose="05000000000000000000" pitchFamily="2" charset="2"/>
              <a:buChar char="q"/>
            </a:pPr>
            <a:r>
              <a:rPr lang="az-Latn-AZ" sz="1300"/>
              <a:t>Hesablama və statistika əməliyyatlarında</a:t>
            </a:r>
          </a:p>
          <a:p>
            <a:pPr marL="742950" lvl="1" indent="-285750">
              <a:lnSpc>
                <a:spcPct val="150000"/>
              </a:lnSpc>
              <a:buFont typeface="Wingdings" panose="05000000000000000000" pitchFamily="2" charset="2"/>
              <a:buChar char="q"/>
            </a:pPr>
            <a:endParaRPr lang="az-Latn-AZ" sz="1300"/>
          </a:p>
          <a:p>
            <a:pPr>
              <a:lnSpc>
                <a:spcPct val="150000"/>
              </a:lnSpc>
            </a:pPr>
            <a:r>
              <a:rPr lang="az-Latn-AZ" sz="1300"/>
              <a:t>Bu proqram ekrana 1-dən 5-ə qədər olan ədədləri çıxarır.</a:t>
            </a:r>
          </a:p>
        </p:txBody>
      </p:sp>
      <p:pic>
        <p:nvPicPr>
          <p:cNvPr id="3" name="Picture 2" descr="A black screen with white text&#10;&#10;AI-generated content may be incorrect.">
            <a:extLst>
              <a:ext uri="{FF2B5EF4-FFF2-40B4-BE49-F238E27FC236}">
                <a16:creationId xmlns:a16="http://schemas.microsoft.com/office/drawing/2014/main" id="{B57DE4EC-4815-BEAA-B6F8-B5EEDC940F4C}"/>
              </a:ext>
            </a:extLst>
          </p:cNvPr>
          <p:cNvPicPr>
            <a:picLocks noChangeAspect="1"/>
          </p:cNvPicPr>
          <p:nvPr/>
        </p:nvPicPr>
        <p:blipFill>
          <a:blip r:embed="rId2"/>
          <a:stretch>
            <a:fillRect/>
          </a:stretch>
        </p:blipFill>
        <p:spPr>
          <a:xfrm>
            <a:off x="0" y="970384"/>
            <a:ext cx="2932592" cy="76669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6056A34-63C0-FA38-8D59-933654CC9929}"/>
              </a:ext>
            </a:extLst>
          </p:cNvPr>
          <p:cNvPicPr>
            <a:picLocks noChangeAspect="1"/>
          </p:cNvPicPr>
          <p:nvPr/>
        </p:nvPicPr>
        <p:blipFill>
          <a:blip r:embed="rId3"/>
          <a:stretch>
            <a:fillRect/>
          </a:stretch>
        </p:blipFill>
        <p:spPr>
          <a:xfrm>
            <a:off x="0" y="5120926"/>
            <a:ext cx="1910781" cy="1737074"/>
          </a:xfrm>
          <a:prstGeom prst="rect">
            <a:avLst/>
          </a:prstGeom>
        </p:spPr>
      </p:pic>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Azalan (decrement) for döngüsü</a:t>
            </a:r>
            <a:r>
              <a:rPr lang="az-Latn-AZ" sz="1400"/>
              <a:t>: Bu nümunədə dövr 5-dən 1-ə doğru azalaraq işləyir.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Daxili (nested) for döngüləri: Bu tip döngülər matrislər, cədvəllər və çoxölçülü massivlər üçün istifadə olunur.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for, while və do...while arasında qısa müqayisə</a:t>
            </a:r>
            <a:endParaRPr lang="ru-RU" sz="1400"/>
          </a:p>
        </p:txBody>
      </p:sp>
      <p:pic>
        <p:nvPicPr>
          <p:cNvPr id="3" name="Picture 2" descr="A black background with white text&#10;&#10;AI-generated content may be incorrect.">
            <a:extLst>
              <a:ext uri="{FF2B5EF4-FFF2-40B4-BE49-F238E27FC236}">
                <a16:creationId xmlns:a16="http://schemas.microsoft.com/office/drawing/2014/main" id="{23F9F08F-FB8F-D386-634E-824BB3077675}"/>
              </a:ext>
            </a:extLst>
          </p:cNvPr>
          <p:cNvPicPr>
            <a:picLocks noChangeAspect="1"/>
          </p:cNvPicPr>
          <p:nvPr/>
        </p:nvPicPr>
        <p:blipFill>
          <a:blip r:embed="rId2"/>
          <a:stretch>
            <a:fillRect/>
          </a:stretch>
        </p:blipFill>
        <p:spPr>
          <a:xfrm>
            <a:off x="0" y="307777"/>
            <a:ext cx="2539203" cy="872545"/>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3AFDE184-0BCF-27E4-8693-CBAE73CF332B}"/>
              </a:ext>
            </a:extLst>
          </p:cNvPr>
          <p:cNvPicPr>
            <a:picLocks noChangeAspect="1"/>
          </p:cNvPicPr>
          <p:nvPr/>
        </p:nvPicPr>
        <p:blipFill>
          <a:blip r:embed="rId3"/>
          <a:stretch>
            <a:fillRect/>
          </a:stretch>
        </p:blipFill>
        <p:spPr>
          <a:xfrm>
            <a:off x="0" y="2105441"/>
            <a:ext cx="2499577" cy="2049958"/>
          </a:xfrm>
          <a:prstGeom prst="rect">
            <a:avLst/>
          </a:prstGeom>
        </p:spPr>
      </p:pic>
      <p:graphicFrame>
        <p:nvGraphicFramePr>
          <p:cNvPr id="7" name="Table 6">
            <a:extLst>
              <a:ext uri="{FF2B5EF4-FFF2-40B4-BE49-F238E27FC236}">
                <a16:creationId xmlns:a16="http://schemas.microsoft.com/office/drawing/2014/main" id="{5C12448F-06B0-3077-F6C7-C07DB70ED9F1}"/>
              </a:ext>
            </a:extLst>
          </p:cNvPr>
          <p:cNvGraphicFramePr>
            <a:graphicFrameLocks noGrp="1"/>
          </p:cNvGraphicFramePr>
          <p:nvPr>
            <p:extLst>
              <p:ext uri="{D42A27DB-BD31-4B8C-83A1-F6EECF244321}">
                <p14:modId xmlns:p14="http://schemas.microsoft.com/office/powerpoint/2010/main" val="2096165434"/>
              </p:ext>
            </p:extLst>
          </p:nvPr>
        </p:nvGraphicFramePr>
        <p:xfrm>
          <a:off x="82421" y="4832092"/>
          <a:ext cx="5730550" cy="1463040"/>
        </p:xfrm>
        <a:graphic>
          <a:graphicData uri="http://schemas.openxmlformats.org/drawingml/2006/table">
            <a:tbl>
              <a:tblPr/>
              <a:tblGrid>
                <a:gridCol w="1573753">
                  <a:extLst>
                    <a:ext uri="{9D8B030D-6E8A-4147-A177-3AD203B41FA5}">
                      <a16:colId xmlns:a16="http://schemas.microsoft.com/office/drawing/2014/main" val="2360385223"/>
                    </a:ext>
                  </a:extLst>
                </a:gridCol>
                <a:gridCol w="4156797">
                  <a:extLst>
                    <a:ext uri="{9D8B030D-6E8A-4147-A177-3AD203B41FA5}">
                      <a16:colId xmlns:a16="http://schemas.microsoft.com/office/drawing/2014/main" val="2802918559"/>
                    </a:ext>
                  </a:extLst>
                </a:gridCol>
              </a:tblGrid>
              <a:tr h="0">
                <a:tc>
                  <a:txBody>
                    <a:bodyPr/>
                    <a:lstStyle/>
                    <a:p>
                      <a:pPr>
                        <a:buNone/>
                      </a:pPr>
                      <a:r>
                        <a:rPr lang="en-US"/>
                        <a:t>Dövr növü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a:t>İstifadə sahəsi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33758228"/>
                  </a:ext>
                </a:extLst>
              </a:tr>
              <a:tr h="0">
                <a:tc>
                  <a:txBody>
                    <a:bodyPr/>
                    <a:lstStyle/>
                    <a:p>
                      <a:pPr>
                        <a:buNone/>
                      </a:pPr>
                      <a:r>
                        <a:rPr lang="en-US">
                          <a:latin typeface="Courier New" panose="02070309020205020404" pitchFamily="49" charset="0"/>
                        </a:rPr>
                        <a:t>for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Təkrar sayı məlumdursa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188798"/>
                  </a:ext>
                </a:extLst>
              </a:tr>
              <a:tr h="0">
                <a:tc>
                  <a:txBody>
                    <a:bodyPr/>
                    <a:lstStyle/>
                    <a:p>
                      <a:pPr>
                        <a:buNone/>
                      </a:pPr>
                      <a:r>
                        <a:rPr lang="en-US">
                          <a:latin typeface="Courier New" panose="02070309020205020404" pitchFamily="49" charset="0"/>
                        </a:rPr>
                        <a:t>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Şərt əsaslı təkrar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383417"/>
                  </a:ext>
                </a:extLst>
              </a:tr>
              <a:tr h="0">
                <a:tc>
                  <a:txBody>
                    <a:bodyPr/>
                    <a:lstStyle/>
                    <a:p>
                      <a:pPr>
                        <a:buNone/>
                      </a:pPr>
                      <a:r>
                        <a:rPr lang="en-US">
                          <a:latin typeface="Courier New" panose="02070309020205020404" pitchFamily="49" charset="0"/>
                        </a:rPr>
                        <a:t>do...while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Ən az 1 dəfə icra tələb olunursa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75260"/>
                  </a:ext>
                </a:extLst>
              </a:tr>
            </a:tbl>
          </a:graphicData>
        </a:graphic>
      </p:graphicFrame>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break</a:t>
            </a:r>
            <a:r>
              <a:rPr lang="az-Latn-AZ" sz="1400"/>
              <a:t> and </a:t>
            </a:r>
            <a:r>
              <a:rPr lang="az-Latn-AZ" sz="1400" b="1">
                <a:solidFill>
                  <a:srgbClr val="FF0000"/>
                </a:solidFill>
              </a:rPr>
              <a:t>continue</a:t>
            </a:r>
            <a:r>
              <a:rPr lang="az-Latn-AZ" sz="1400"/>
              <a:t> - </a:t>
            </a:r>
            <a:r>
              <a:rPr lang="en-US" sz="1400"/>
              <a:t>C proqramlaşdırma dilində break və continue operatorları dövrlərin (for, while, do...while) icrasını idarə etmək və proqramın axınını daha çevik nəzarətdə saxlamaq üçün istifadə olunur. Bu operatorlar dövrün normal gedişinə müdaxilə edərək xüsusi hallarda icranın dəyişdirilməsini təmin edir.</a:t>
            </a:r>
            <a:endParaRPr lang="az-Latn-AZ" sz="1400"/>
          </a:p>
          <a:p>
            <a:endParaRPr lang="az-Latn-AZ" sz="1400"/>
          </a:p>
          <a:p>
            <a:endParaRPr lang="az-Latn-AZ" sz="1400"/>
          </a:p>
          <a:p>
            <a:pPr marL="285750" indent="-285750">
              <a:buFont typeface="Arial" panose="020B0604020202020204" pitchFamily="34" charset="0"/>
              <a:buChar char="•"/>
            </a:pPr>
            <a:r>
              <a:rPr lang="az-Latn-AZ" sz="1400" b="1"/>
              <a:t>break</a:t>
            </a:r>
            <a:r>
              <a:rPr lang="az-Latn-AZ" sz="1400"/>
              <a:t> operatoru icra olunduğu anda dövrü tamamilə dayandırır və proqramın axını, dövrdən sonrakı əmrlərdən davam edir.</a:t>
            </a:r>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 ödəndikdə dövrü vaxtından əvvəl bitirmək</a:t>
            </a:r>
          </a:p>
          <a:p>
            <a:pPr marL="742950" lvl="1" indent="-285750">
              <a:lnSpc>
                <a:spcPct val="150000"/>
              </a:lnSpc>
              <a:buFont typeface="Arial" panose="020B0604020202020204" pitchFamily="34" charset="0"/>
              <a:buChar char="•"/>
            </a:pPr>
            <a:r>
              <a:rPr lang="en-US" sz="1400"/>
              <a:t>Lazımi məlumat tapıldıqdan sonra artıq təkrara ehtiyac qalmadıqda</a:t>
            </a:r>
          </a:p>
          <a:p>
            <a:pPr marL="742950" lvl="1" indent="-285750">
              <a:lnSpc>
                <a:spcPct val="150000"/>
              </a:lnSpc>
              <a:buFont typeface="Arial" panose="020B0604020202020204" pitchFamily="34" charset="0"/>
              <a:buChar char="•"/>
            </a:pPr>
            <a:r>
              <a:rPr lang="en-US" sz="1400"/>
              <a:t>Sonsuz (infinite) dövrlərdən təhlükəsiz çıxış üçün</a:t>
            </a:r>
            <a:endParaRPr lang="az-Latn-AZ" sz="1400"/>
          </a:p>
          <a:p>
            <a:endParaRPr lang="az-Latn-AZ" sz="1400"/>
          </a:p>
          <a:p>
            <a:r>
              <a:rPr lang="en-US" sz="1400"/>
              <a:t>Bu proqram 1-dən 4-ə qədər ədədləri çap edir, i == 5 olduqda dövr dayandırılır.</a:t>
            </a:r>
            <a:endParaRPr lang="ru-RU" sz="1400"/>
          </a:p>
        </p:txBody>
      </p:sp>
      <p:pic>
        <p:nvPicPr>
          <p:cNvPr id="3" name="Picture 2" descr="A screen shot of a computer code&#10;&#10;AI-generated content may be incorrect.">
            <a:extLst>
              <a:ext uri="{FF2B5EF4-FFF2-40B4-BE49-F238E27FC236}">
                <a16:creationId xmlns:a16="http://schemas.microsoft.com/office/drawing/2014/main" id="{0502C4FD-FAB4-B567-286B-0D2C401A007C}"/>
              </a:ext>
            </a:extLst>
          </p:cNvPr>
          <p:cNvPicPr>
            <a:picLocks noChangeAspect="1"/>
          </p:cNvPicPr>
          <p:nvPr/>
        </p:nvPicPr>
        <p:blipFill>
          <a:blip r:embed="rId2"/>
          <a:stretch>
            <a:fillRect/>
          </a:stretch>
        </p:blipFill>
        <p:spPr>
          <a:xfrm>
            <a:off x="0" y="3000821"/>
            <a:ext cx="3398900" cy="3857179"/>
          </a:xfrm>
          <a:prstGeom prst="rect">
            <a:avLst/>
          </a:prstGeom>
        </p:spPr>
      </p:pic>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354491"/>
          </a:xfrm>
          <a:prstGeom prst="rect">
            <a:avLst/>
          </a:prstGeom>
          <a:noFill/>
        </p:spPr>
        <p:txBody>
          <a:bodyPr wrap="square">
            <a:spAutoFit/>
          </a:bodyPr>
          <a:lstStyle/>
          <a:p>
            <a:pPr marL="285750" indent="-285750">
              <a:buFont typeface="Arial" panose="020B0604020202020204" pitchFamily="34" charset="0"/>
              <a:buChar char="•"/>
            </a:pPr>
            <a:r>
              <a:rPr lang="en-US" sz="1400"/>
              <a:t>continue operatoru isə dövrü tam dayandırmır, yalnız cari iterasiyanı addayır və dövrün növbəti iterasiyasına keçir.</a:t>
            </a:r>
            <a:endParaRPr lang="az-Latn-AZ" sz="1400"/>
          </a:p>
          <a:p>
            <a:endParaRPr lang="az-Latn-AZ" sz="1400"/>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şərtlər ödənmədikdə həmin iterasiyanı keçmək</a:t>
            </a:r>
          </a:p>
          <a:p>
            <a:pPr marL="742950" lvl="1" indent="-285750">
              <a:lnSpc>
                <a:spcPct val="150000"/>
              </a:lnSpc>
              <a:buFont typeface="Arial" panose="020B0604020202020204" pitchFamily="34" charset="0"/>
              <a:buChar char="•"/>
            </a:pPr>
            <a:r>
              <a:rPr lang="en-US" sz="1400"/>
              <a:t>Lazımsız hesablamaları azaltmaq</a:t>
            </a:r>
          </a:p>
          <a:p>
            <a:pPr marL="742950" lvl="1" indent="-285750">
              <a:lnSpc>
                <a:spcPct val="150000"/>
              </a:lnSpc>
              <a:buFont typeface="Arial" panose="020B0604020202020204" pitchFamily="34" charset="0"/>
              <a:buChar char="•"/>
            </a:pPr>
            <a:r>
              <a:rPr lang="en-US" sz="1400"/>
              <a:t>Dövr daxilində filtrasiya aparmaq</a:t>
            </a:r>
            <a:endParaRPr lang="az-Latn-AZ" sz="1400"/>
          </a:p>
          <a:p>
            <a:endParaRPr lang="az-Latn-AZ" sz="1400"/>
          </a:p>
          <a:p>
            <a:r>
              <a:rPr lang="en-US" sz="1400"/>
              <a:t>Bu proqram 1, 2, 4, 5 ədədlərini çap edir; 3 ekrana çıxarılmır.</a:t>
            </a:r>
            <a:endParaRPr lang="ru-RU" sz="1400"/>
          </a:p>
        </p:txBody>
      </p:sp>
      <p:pic>
        <p:nvPicPr>
          <p:cNvPr id="3" name="Picture 2" descr="A computer code on a black background&#10;&#10;AI-generated content may be incorrect.">
            <a:extLst>
              <a:ext uri="{FF2B5EF4-FFF2-40B4-BE49-F238E27FC236}">
                <a16:creationId xmlns:a16="http://schemas.microsoft.com/office/drawing/2014/main" id="{4A7F44AD-458E-BBE5-2BF1-32452822A6EC}"/>
              </a:ext>
            </a:extLst>
          </p:cNvPr>
          <p:cNvPicPr>
            <a:picLocks noChangeAspect="1"/>
          </p:cNvPicPr>
          <p:nvPr/>
        </p:nvPicPr>
        <p:blipFill>
          <a:blip r:embed="rId2"/>
          <a:stretch>
            <a:fillRect/>
          </a:stretch>
        </p:blipFill>
        <p:spPr>
          <a:xfrm>
            <a:off x="0" y="2354491"/>
            <a:ext cx="3728071" cy="4503509"/>
          </a:xfrm>
          <a:prstGeom prst="rect">
            <a:avLst/>
          </a:prstGeom>
        </p:spPr>
      </p:pic>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while ilə nümunə</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Diqqət edilməli məqamlar</a:t>
            </a:r>
            <a:r>
              <a:rPr lang="az-Latn-AZ" sz="1400"/>
              <a:t>:</a:t>
            </a:r>
            <a:endParaRPr lang="en-US" sz="1400"/>
          </a:p>
          <a:p>
            <a:pPr marL="742950" lvl="1" indent="-285750">
              <a:lnSpc>
                <a:spcPct val="150000"/>
              </a:lnSpc>
              <a:buFont typeface="Arial" panose="020B0604020202020204" pitchFamily="34" charset="0"/>
              <a:buChar char="•"/>
            </a:pPr>
            <a:r>
              <a:rPr lang="en-US" sz="1400" b="1"/>
              <a:t>break</a:t>
            </a:r>
            <a:r>
              <a:rPr lang="en-US" sz="1400"/>
              <a:t> və </a:t>
            </a:r>
            <a:r>
              <a:rPr lang="en-US" sz="1400" b="1"/>
              <a:t>continue</a:t>
            </a:r>
            <a:r>
              <a:rPr lang="en-US" sz="1400"/>
              <a:t> həddindən artıq istifadə olunarsa kodun oxunaqlığını azalda bilər</a:t>
            </a:r>
          </a:p>
          <a:p>
            <a:pPr marL="742950" lvl="1" indent="-285750">
              <a:lnSpc>
                <a:spcPct val="150000"/>
              </a:lnSpc>
              <a:buFont typeface="Arial" panose="020B0604020202020204" pitchFamily="34" charset="0"/>
              <a:buChar char="•"/>
            </a:pPr>
            <a:r>
              <a:rPr lang="en-US" sz="1400" b="1"/>
              <a:t>while</a:t>
            </a:r>
            <a:r>
              <a:rPr lang="en-US" sz="1400"/>
              <a:t> dövrlərində continue istifadə edilərkən sayğacın artımı unudularsa sonsuz dövr yarana bilər</a:t>
            </a:r>
          </a:p>
          <a:p>
            <a:pPr marL="742950" lvl="1" indent="-285750">
              <a:lnSpc>
                <a:spcPct val="150000"/>
              </a:lnSpc>
              <a:buFont typeface="Arial" panose="020B0604020202020204" pitchFamily="34" charset="0"/>
              <a:buChar char="•"/>
            </a:pPr>
            <a:r>
              <a:rPr lang="en-US" sz="1400"/>
              <a:t>Məntiqi baxımdan yalnız zəruri hallarda istifadə olunmalıdır</a:t>
            </a:r>
            <a:endParaRPr lang="az-Latn-AZ" sz="1400"/>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F20A4FAF-A268-1CC0-BE6D-AF85ADA99283}"/>
              </a:ext>
            </a:extLst>
          </p:cNvPr>
          <p:cNvPicPr>
            <a:picLocks noChangeAspect="1"/>
          </p:cNvPicPr>
          <p:nvPr/>
        </p:nvPicPr>
        <p:blipFill>
          <a:blip r:embed="rId2"/>
          <a:stretch>
            <a:fillRect/>
          </a:stretch>
        </p:blipFill>
        <p:spPr>
          <a:xfrm>
            <a:off x="-1" y="369332"/>
            <a:ext cx="2696547" cy="2792364"/>
          </a:xfrm>
          <a:prstGeom prst="rect">
            <a:avLst/>
          </a:prstGeom>
        </p:spPr>
      </p:pic>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solidFill>
                  <a:srgbClr val="FF0000"/>
                </a:solidFill>
              </a:rPr>
              <a:t>switch/case </a:t>
            </a:r>
            <a:r>
              <a:rPr lang="en-US" sz="1400"/>
              <a:t>- C proqramlaşdırma dilində switch case konstruksiyası bir dəyişənin və ya ifadənin dəyərinə görə müxtəlif icra yollarından birini seçmək üçün istifadə olunur. Xüsusilə çoxlu if – else if – else yazmaq əvəzinə, kodu daha oxunaqlı, səliqəli və idarəolunan etmək üçün nəzərdə tutulub.</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Burada:</a:t>
            </a:r>
          </a:p>
          <a:p>
            <a:pPr marL="742950" lvl="1" indent="-285750">
              <a:buFont typeface="Arial" panose="020B0604020202020204" pitchFamily="34" charset="0"/>
              <a:buChar char="•"/>
            </a:pPr>
            <a:r>
              <a:rPr lang="en-US" sz="1400" b="1"/>
              <a:t>ifadə</a:t>
            </a:r>
            <a:r>
              <a:rPr lang="en-US" sz="1400"/>
              <a:t> – int, char, enum tipli sabit dəyər verən ifadə olmalıdır</a:t>
            </a:r>
          </a:p>
          <a:p>
            <a:pPr marL="742950" lvl="1" indent="-285750">
              <a:buFont typeface="Arial" panose="020B0604020202020204" pitchFamily="34" charset="0"/>
              <a:buChar char="•"/>
            </a:pPr>
            <a:r>
              <a:rPr lang="en-US" sz="1400" b="1"/>
              <a:t>case</a:t>
            </a:r>
            <a:r>
              <a:rPr lang="en-US" sz="1400"/>
              <a:t> – müqayisə olunan konkret dəyər</a:t>
            </a:r>
          </a:p>
          <a:p>
            <a:pPr marL="742950" lvl="1" indent="-285750">
              <a:buFont typeface="Arial" panose="020B0604020202020204" pitchFamily="34" charset="0"/>
              <a:buChar char="•"/>
            </a:pPr>
            <a:r>
              <a:rPr lang="en-US" sz="1400" b="1"/>
              <a:t>break</a:t>
            </a:r>
            <a:r>
              <a:rPr lang="en-US" sz="1400"/>
              <a:t> – switch blokundan çıxış edir</a:t>
            </a:r>
          </a:p>
          <a:p>
            <a:pPr marL="742950" lvl="1" indent="-285750">
              <a:buFont typeface="Arial" panose="020B0604020202020204" pitchFamily="34" charset="0"/>
              <a:buChar char="•"/>
            </a:pPr>
            <a:r>
              <a:rPr lang="en-US" sz="1400" b="1"/>
              <a:t>default</a:t>
            </a:r>
            <a:r>
              <a:rPr lang="en-US" sz="1400"/>
              <a:t> – heç bir case uyğun gəlmədikdə icra olunur</a:t>
            </a:r>
          </a:p>
          <a:p>
            <a:endParaRPr lang="en-US" sz="1400"/>
          </a:p>
          <a:p>
            <a:endParaRPr lang="en-US" sz="1400"/>
          </a:p>
          <a:p>
            <a:r>
              <a:rPr lang="en-US" sz="1400"/>
              <a:t>switch case nə məqsədlə istifadə edilir?</a:t>
            </a:r>
          </a:p>
          <a:p>
            <a:pPr marL="742950" lvl="1" indent="-285750">
              <a:buFont typeface="Arial" panose="020B0604020202020204" pitchFamily="34" charset="0"/>
              <a:buChar char="•"/>
            </a:pPr>
            <a:r>
              <a:rPr lang="en-US" sz="1400"/>
              <a:t>Menyu əsaslı proqramlarda</a:t>
            </a:r>
          </a:p>
          <a:p>
            <a:pPr marL="742950" lvl="1" indent="-285750">
              <a:buFont typeface="Arial" panose="020B0604020202020204" pitchFamily="34" charset="0"/>
              <a:buChar char="•"/>
            </a:pPr>
            <a:r>
              <a:rPr lang="en-US" sz="1400"/>
              <a:t>Seçimlərə görə fərqli əməliyyatlar aparmaq üçün</a:t>
            </a:r>
          </a:p>
          <a:p>
            <a:pPr marL="742950" lvl="1" indent="-285750">
              <a:buFont typeface="Arial" panose="020B0604020202020204" pitchFamily="34" charset="0"/>
              <a:buChar char="•"/>
            </a:pPr>
            <a:r>
              <a:rPr lang="en-US" sz="1400"/>
              <a:t>Klaviaturadan daxil edilən komandalara reaksiya vermək üçün</a:t>
            </a:r>
          </a:p>
          <a:p>
            <a:pPr marL="742950" lvl="1" indent="-285750">
              <a:buFont typeface="Arial" panose="020B0604020202020204" pitchFamily="34" charset="0"/>
              <a:buChar char="•"/>
            </a:pPr>
            <a:r>
              <a:rPr lang="en-US" sz="1400"/>
              <a:t>Kodda qərar mexanizmini sadələşdirmək üçün</a:t>
            </a:r>
          </a:p>
          <a:p>
            <a:endParaRPr lang="en-US" sz="1400"/>
          </a:p>
          <a:p>
            <a:endParaRPr lang="ru-RU" sz="1400"/>
          </a:p>
        </p:txBody>
      </p:sp>
      <p:pic>
        <p:nvPicPr>
          <p:cNvPr id="3" name="Picture 2" descr="A screen shot of a computer&#10;&#10;AI-generated content may be incorrect.">
            <a:extLst>
              <a:ext uri="{FF2B5EF4-FFF2-40B4-BE49-F238E27FC236}">
                <a16:creationId xmlns:a16="http://schemas.microsoft.com/office/drawing/2014/main" id="{AC079D15-DCBB-A343-BAFE-72759783204E}"/>
              </a:ext>
            </a:extLst>
          </p:cNvPr>
          <p:cNvPicPr>
            <a:picLocks noChangeAspect="1"/>
          </p:cNvPicPr>
          <p:nvPr/>
        </p:nvPicPr>
        <p:blipFill>
          <a:blip r:embed="rId2"/>
          <a:stretch>
            <a:fillRect/>
          </a:stretch>
        </p:blipFill>
        <p:spPr>
          <a:xfrm>
            <a:off x="0" y="567358"/>
            <a:ext cx="2530059" cy="2270957"/>
          </a:xfrm>
          <a:prstGeom prst="rect">
            <a:avLst/>
          </a:prstGeom>
        </p:spPr>
      </p:pic>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678290" cy="1677126"/>
          </a:xfrm>
          <a:prstGeom prst="rect">
            <a:avLst/>
          </a:prstGeom>
          <a:noFill/>
        </p:spPr>
        <p:txBody>
          <a:bodyPr wrap="square">
            <a:spAutoFit/>
          </a:bodyPr>
          <a:lstStyle/>
          <a:p>
            <a:pPr>
              <a:lnSpc>
                <a:spcPct val="150000"/>
              </a:lnSpc>
            </a:pPr>
            <a:r>
              <a:rPr lang="en-US" sz="1400"/>
              <a:t>Bu proqramın məqsədi istifadəçinin daxil etdiyi 1–7 arası rəqəmə uyğun həftənin gününü switch case vasitəsilə ekranda göstərməkdir. Əgər daxil edilən dəyər bu aralığa uyğun deyilsə, proqram yanlış seçim edildiyini bildirir.</a:t>
            </a:r>
            <a:endParaRPr lang="az-Latn-AZ" sz="1400"/>
          </a:p>
          <a:p>
            <a:pPr>
              <a:lnSpc>
                <a:spcPct val="150000"/>
              </a:lnSpc>
            </a:pPr>
            <a:endParaRPr lang="az-Latn-AZ" sz="1400"/>
          </a:p>
          <a:p>
            <a:pPr>
              <a:lnSpc>
                <a:spcPct val="150000"/>
              </a:lnSpc>
            </a:pPr>
            <a:endParaRPr lang="az-Latn-AZ" sz="1400"/>
          </a:p>
          <a:p>
            <a:pPr>
              <a:lnSpc>
                <a:spcPct val="150000"/>
              </a:lnSpc>
            </a:pP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FD8A8018-5E7B-7721-2A71-1E28387ED1D0}"/>
              </a:ext>
            </a:extLst>
          </p:cNvPr>
          <p:cNvPicPr>
            <a:picLocks noChangeAspect="1"/>
          </p:cNvPicPr>
          <p:nvPr/>
        </p:nvPicPr>
        <p:blipFill>
          <a:blip r:embed="rId2"/>
          <a:stretch>
            <a:fillRect/>
          </a:stretch>
        </p:blipFill>
        <p:spPr>
          <a:xfrm>
            <a:off x="8681534" y="0"/>
            <a:ext cx="3510466" cy="6858000"/>
          </a:xfrm>
          <a:prstGeom prst="rect">
            <a:avLst/>
          </a:prstGeom>
        </p:spPr>
      </p:pic>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Əgər break yazılmasa, </a:t>
            </a:r>
            <a:r>
              <a:rPr lang="en-US" sz="1400" b="1">
                <a:highlight>
                  <a:srgbClr val="FFFF00"/>
                </a:highlight>
              </a:rPr>
              <a:t>fall-through</a:t>
            </a:r>
            <a:r>
              <a:rPr lang="en-US" sz="1400"/>
              <a:t> (axın davam etmə) baş verir.</a:t>
            </a:r>
            <a:endParaRPr lang="az-Latn-AZ" sz="1400"/>
          </a:p>
          <a:p>
            <a:endParaRPr lang="az-Latn-AZ" sz="1400"/>
          </a:p>
          <a:p>
            <a:pPr marL="285750" indent="-285750">
              <a:buFont typeface="Arial" panose="020B0604020202020204" pitchFamily="34" charset="0"/>
              <a:buChar char="•"/>
            </a:pPr>
            <a:r>
              <a:rPr lang="en-US" sz="1400"/>
              <a:t>break olmadan nümunə</a:t>
            </a:r>
            <a:r>
              <a:rPr lang="az-Latn-AZ" sz="1400"/>
              <a:t>:  case 2 uyğun gəldikdən sonra aşağıdakı bütün case-lər icra olunur.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Fall-through-un düzgün istifadəsi. Bəzən bu davranış bilərəkdən istifadə olunur.</a:t>
            </a:r>
            <a:r>
              <a:rPr lang="az-Latn-AZ" sz="1400"/>
              <a:t> Burada A, B, C üçün eyni nəticə verilir.</a:t>
            </a:r>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50A30057-2182-B3EE-6CDD-99F6917E9D0C}"/>
              </a:ext>
            </a:extLst>
          </p:cNvPr>
          <p:cNvPicPr>
            <a:picLocks noChangeAspect="1"/>
          </p:cNvPicPr>
          <p:nvPr/>
        </p:nvPicPr>
        <p:blipFill>
          <a:blip r:embed="rId2"/>
          <a:stretch>
            <a:fillRect/>
          </a:stretch>
        </p:blipFill>
        <p:spPr>
          <a:xfrm>
            <a:off x="0" y="733451"/>
            <a:ext cx="1554615" cy="208806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E2D3797A-A7F0-A7F0-EA46-330DA0D62238}"/>
              </a:ext>
            </a:extLst>
          </p:cNvPr>
          <p:cNvPicPr>
            <a:picLocks noChangeAspect="1"/>
          </p:cNvPicPr>
          <p:nvPr/>
        </p:nvPicPr>
        <p:blipFill>
          <a:blip r:embed="rId3"/>
          <a:stretch>
            <a:fillRect/>
          </a:stretch>
        </p:blipFill>
        <p:spPr>
          <a:xfrm>
            <a:off x="0" y="3568959"/>
            <a:ext cx="1874682" cy="2690093"/>
          </a:xfrm>
          <a:prstGeom prst="rect">
            <a:avLst/>
          </a:prstGeom>
        </p:spPr>
      </p:pic>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en-US" sz="1400"/>
              <a:t>C dilində switch case üçün məhdudiyyətlər:</a:t>
            </a:r>
            <a:r>
              <a:rPr lang="az-Latn-AZ" sz="1400"/>
              <a:t> </a:t>
            </a:r>
            <a:r>
              <a:rPr lang="az-Latn-AZ" sz="1400" b="1">
                <a:highlight>
                  <a:srgbClr val="FF0000"/>
                </a:highlight>
              </a:rPr>
              <a:t>BU MÖVZUNU İNDİLİK SADƏCƏ OXUYUN VƏ KEÇİN</a:t>
            </a:r>
            <a:r>
              <a:rPr lang="az-Latn-AZ" sz="1400"/>
              <a:t>. </a:t>
            </a:r>
          </a:p>
          <a:p>
            <a:pPr marL="742950" lvl="1" indent="-285750">
              <a:lnSpc>
                <a:spcPct val="150000"/>
              </a:lnSpc>
              <a:buFont typeface="Arial" panose="020B0604020202020204" pitchFamily="34" charset="0"/>
              <a:buChar char="•"/>
            </a:pPr>
            <a:r>
              <a:rPr lang="en-US" sz="1400"/>
              <a:t>case dəyərləri sabit (constant) olmalıdır</a:t>
            </a:r>
          </a:p>
          <a:p>
            <a:pPr marL="742950" lvl="1" indent="-285750">
              <a:lnSpc>
                <a:spcPct val="150000"/>
              </a:lnSpc>
              <a:buFont typeface="Arial" panose="020B0604020202020204" pitchFamily="34" charset="0"/>
              <a:buChar char="•"/>
            </a:pPr>
            <a:r>
              <a:rPr lang="en-US" sz="1400"/>
              <a:t>float və double ilə işləməz</a:t>
            </a:r>
          </a:p>
          <a:p>
            <a:pPr marL="742950" lvl="1" indent="-285750">
              <a:lnSpc>
                <a:spcPct val="150000"/>
              </a:lnSpc>
              <a:buFont typeface="Arial" panose="020B0604020202020204" pitchFamily="34" charset="0"/>
              <a:buChar char="•"/>
            </a:pPr>
            <a:r>
              <a:rPr lang="az-Latn-AZ" sz="1400"/>
              <a:t>ş</a:t>
            </a:r>
            <a:r>
              <a:rPr lang="en-US" sz="1400"/>
              <a:t>ərt ifadələri (x &gt; 5) yazmaq olmaz</a:t>
            </a:r>
            <a:endParaRPr lang="az-Latn-AZ" sz="1400"/>
          </a:p>
          <a:p>
            <a:pPr marL="742950" lvl="1" indent="-285750">
              <a:lnSpc>
                <a:spcPct val="150000"/>
              </a:lnSpc>
              <a:buFont typeface="Arial" panose="020B0604020202020204" pitchFamily="34" charset="0"/>
              <a:buChar char="•"/>
            </a:pPr>
            <a:r>
              <a:rPr lang="en-US" sz="1400"/>
              <a:t>string (char *) ilə birbaşa işləməz</a:t>
            </a:r>
            <a:br>
              <a:rPr lang="az-Latn-AZ" sz="1400"/>
            </a:br>
            <a:endParaRPr lang="az-Latn-AZ" sz="1400"/>
          </a:p>
          <a:p>
            <a:pPr marL="1200150" lvl="2" indent="-285750">
              <a:lnSpc>
                <a:spcPct val="150000"/>
              </a:lnSpc>
              <a:buFont typeface="Wingdings" panose="05000000000000000000" pitchFamily="2" charset="2"/>
              <a:buChar char="§"/>
            </a:pPr>
            <a:r>
              <a:rPr lang="en-US" sz="1400"/>
              <a:t>Bu o deməkdir ki:</a:t>
            </a:r>
          </a:p>
          <a:p>
            <a:pPr marL="1657350" lvl="3" indent="-285750">
              <a:lnSpc>
                <a:spcPct val="150000"/>
              </a:lnSpc>
              <a:buFont typeface="Wingdings" panose="05000000000000000000" pitchFamily="2" charset="2"/>
              <a:buChar char="q"/>
            </a:pPr>
            <a:r>
              <a:rPr lang="en-US" sz="1400"/>
              <a:t>"Ali" → yaddaşda bir massivdir</a:t>
            </a:r>
            <a:r>
              <a:rPr lang="az-Latn-AZ" sz="1400"/>
              <a:t>. Yəni ayrı-ayrı dəyərlərdir:    </a:t>
            </a:r>
            <a:r>
              <a:rPr lang="az-Latn-AZ" sz="1400" b="1">
                <a:highlight>
                  <a:srgbClr val="00FF00"/>
                </a:highlight>
              </a:rPr>
              <a:t>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ad → həmin massivin adresini saxlayır</a:t>
            </a:r>
            <a:r>
              <a:rPr lang="az-Latn-AZ" sz="1400"/>
              <a:t>:   </a:t>
            </a:r>
            <a:r>
              <a:rPr lang="az-Latn-AZ" sz="1400" b="1">
                <a:highlight>
                  <a:srgbClr val="00FF00"/>
                </a:highlight>
              </a:rPr>
              <a:t>ad  ─────▶  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Yəni ad bir mətn deyil, adresdir.</a:t>
            </a:r>
            <a:r>
              <a:rPr lang="az-Latn-AZ" sz="1400"/>
              <a:t> Yəni </a:t>
            </a:r>
            <a:r>
              <a:rPr lang="az-Latn-AZ" sz="1400" b="1">
                <a:highlight>
                  <a:srgbClr val="00FF00"/>
                </a:highlight>
              </a:rPr>
              <a:t>ad = “Ali”</a:t>
            </a:r>
            <a:r>
              <a:rPr lang="az-Latn-AZ" sz="1400"/>
              <a:t> sözünün başladığı yerin ünvanı</a:t>
            </a:r>
            <a:endParaRPr lang="en-US" sz="1400"/>
          </a:p>
          <a:p>
            <a:pPr lvl="1">
              <a:lnSpc>
                <a:spcPct val="150000"/>
              </a:lnSpc>
            </a:pPr>
            <a:endParaRPr lang="az-Latn-AZ" sz="1400"/>
          </a:p>
          <a:p>
            <a:pPr lvl="1">
              <a:lnSpc>
                <a:spcPct val="150000"/>
              </a:lnSpc>
            </a:pPr>
            <a:endParaRPr lang="az-Latn-AZ" sz="1400"/>
          </a:p>
          <a:p>
            <a:r>
              <a:rPr lang="en-US" sz="1400" b="1">
                <a:highlight>
                  <a:srgbClr val="FFFF00"/>
                </a:highlight>
              </a:rPr>
              <a:t>switch yalnız ədəd və ya tək hərf ilə işləyir, söz (string) ilə işləmir</a:t>
            </a:r>
            <a:r>
              <a:rPr lang="az-Latn-AZ" sz="1400" b="1">
                <a:highlight>
                  <a:srgbClr val="FFFF00"/>
                </a:highlight>
              </a:rPr>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Səbəb: "Ali" bir sözdür, switch söz ilə işləməz çünki switch söz oxuya bilmir. </a:t>
            </a:r>
            <a:endParaRPr lang="ru-RU" sz="1400"/>
          </a:p>
        </p:txBody>
      </p:sp>
      <p:pic>
        <p:nvPicPr>
          <p:cNvPr id="3" name="Picture 2">
            <a:extLst>
              <a:ext uri="{FF2B5EF4-FFF2-40B4-BE49-F238E27FC236}">
                <a16:creationId xmlns:a16="http://schemas.microsoft.com/office/drawing/2014/main" id="{241DB7C5-44D0-53FE-AD49-27DA926B109D}"/>
              </a:ext>
            </a:extLst>
          </p:cNvPr>
          <p:cNvPicPr>
            <a:picLocks noChangeAspect="1"/>
          </p:cNvPicPr>
          <p:nvPr/>
        </p:nvPicPr>
        <p:blipFill>
          <a:blip r:embed="rId2"/>
          <a:stretch>
            <a:fillRect/>
          </a:stretch>
        </p:blipFill>
        <p:spPr>
          <a:xfrm>
            <a:off x="828270" y="1543581"/>
            <a:ext cx="1833059" cy="359864"/>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E2B439F5-0AAF-4FEC-66A1-4043DF29B6D4}"/>
              </a:ext>
            </a:extLst>
          </p:cNvPr>
          <p:cNvPicPr>
            <a:picLocks noChangeAspect="1"/>
          </p:cNvPicPr>
          <p:nvPr/>
        </p:nvPicPr>
        <p:blipFill>
          <a:blip r:embed="rId3"/>
          <a:stretch>
            <a:fillRect/>
          </a:stretch>
        </p:blipFill>
        <p:spPr>
          <a:xfrm>
            <a:off x="74644" y="4072250"/>
            <a:ext cx="3037379" cy="1964655"/>
          </a:xfrm>
          <a:prstGeom prst="rect">
            <a:avLst/>
          </a:prstGeom>
        </p:spPr>
      </p:pic>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Funksiya müəyyən bir işi yerinə yetirən və lazım olduqda proqramın müxtəlif yerlərindən </a:t>
            </a:r>
            <a:r>
              <a:rPr lang="az-Latn-AZ" sz="1400"/>
              <a:t>təkrar-təkrar</a:t>
            </a:r>
            <a:r>
              <a:rPr lang="en-US" sz="1400"/>
              <a:t> çağırıla bilən kod </a:t>
            </a:r>
            <a:r>
              <a:rPr lang="az-Latn-AZ" sz="1400"/>
              <a:t>bloklarıdır</a:t>
            </a:r>
            <a:r>
              <a:rPr lang="en-US" sz="1400"/>
              <a:t>.</a:t>
            </a:r>
            <a:endParaRPr lang="az-Latn-AZ" sz="1400"/>
          </a:p>
          <a:p>
            <a:endParaRPr lang="az-Latn-AZ" sz="1400"/>
          </a:p>
          <a:p>
            <a:r>
              <a:rPr lang="en-US" sz="1400"/>
              <a:t>Funksiya</a:t>
            </a:r>
            <a:r>
              <a:rPr lang="az-Latn-AZ" sz="1400"/>
              <a:t>lar:</a:t>
            </a:r>
            <a:r>
              <a:rPr lang="en-US" sz="1400"/>
              <a:t> </a:t>
            </a:r>
            <a:endParaRPr lang="az-Latn-AZ" sz="1400"/>
          </a:p>
          <a:p>
            <a:pPr marL="742950" lvl="1" indent="-285750">
              <a:lnSpc>
                <a:spcPct val="150000"/>
              </a:lnSpc>
              <a:buFont typeface="Arial" panose="020B0604020202020204" pitchFamily="34" charset="0"/>
              <a:buChar char="•"/>
            </a:pPr>
            <a:r>
              <a:rPr lang="az-Latn-AZ" sz="1400"/>
              <a:t>dəyişkənlər kimi </a:t>
            </a:r>
            <a:r>
              <a:rPr lang="en-US" sz="1400"/>
              <a:t>giriş (parametrlər) qəbul ed</a:t>
            </a:r>
            <a:r>
              <a:rPr lang="az-Latn-AZ" sz="1400"/>
              <a:t>ə bilir</a:t>
            </a:r>
            <a:r>
              <a:rPr lang="en-US" sz="1400"/>
              <a:t> </a:t>
            </a:r>
            <a:endParaRPr lang="az-Latn-AZ" sz="1400"/>
          </a:p>
          <a:p>
            <a:pPr marL="742950" lvl="1" indent="-285750">
              <a:lnSpc>
                <a:spcPct val="150000"/>
              </a:lnSpc>
              <a:buFont typeface="Arial" panose="020B0604020202020204" pitchFamily="34" charset="0"/>
              <a:buChar char="•"/>
            </a:pPr>
            <a:r>
              <a:rPr lang="az-Latn-AZ" sz="1400"/>
              <a:t>parametrlərə dəyərlər (arqument) təyin etmək olur </a:t>
            </a:r>
          </a:p>
          <a:p>
            <a:pPr marL="742950" lvl="1" indent="-285750">
              <a:lnSpc>
                <a:spcPct val="150000"/>
              </a:lnSpc>
              <a:buFont typeface="Arial" panose="020B0604020202020204" pitchFamily="34" charset="0"/>
              <a:buChar char="•"/>
            </a:pPr>
            <a:r>
              <a:rPr lang="az-Latn-AZ" sz="1400"/>
              <a:t>əgər </a:t>
            </a:r>
            <a:r>
              <a:rPr lang="en-US" sz="1400"/>
              <a:t>lazım ol</a:t>
            </a:r>
            <a:r>
              <a:rPr lang="az-Latn-AZ" sz="1400"/>
              <a:t>arsa</a:t>
            </a:r>
            <a:r>
              <a:rPr lang="en-US" sz="1400"/>
              <a:t> nəticə</a:t>
            </a:r>
            <a:r>
              <a:rPr lang="az-Latn-AZ" sz="1400"/>
              <a:t>ni</a:t>
            </a:r>
            <a:r>
              <a:rPr lang="en-US" sz="1400"/>
              <a:t> (return) </a:t>
            </a:r>
            <a:r>
              <a:rPr lang="az-Latn-AZ" sz="1400"/>
              <a:t>geriyə </a:t>
            </a:r>
            <a:r>
              <a:rPr lang="en-US" sz="1400"/>
              <a:t>qaytar</a:t>
            </a:r>
            <a:r>
              <a:rPr lang="az-Latn-AZ" sz="1400"/>
              <a:t>ır</a:t>
            </a:r>
          </a:p>
          <a:p>
            <a:endParaRPr lang="az-Latn-AZ" sz="1400"/>
          </a:p>
          <a:p>
            <a:r>
              <a:rPr lang="az-Latn-AZ" sz="1400"/>
              <a:t>Funksiyalar sadəcə çağırıldıqları zaman işləyərlər. </a:t>
            </a:r>
          </a:p>
          <a:p>
            <a:endParaRPr lang="az-Latn-AZ" sz="1400"/>
          </a:p>
          <a:p>
            <a:r>
              <a:rPr lang="en-US" sz="1400"/>
              <a:t>C dilində funksiyalar demək olar ki, bütün əsas primitiv və xüsusi </a:t>
            </a:r>
            <a:r>
              <a:rPr lang="en-US" sz="1400" b="1"/>
              <a:t>tiplərdə</a:t>
            </a:r>
            <a:r>
              <a:rPr lang="en-US" sz="1400"/>
              <a:t> dəyər qaytara bilər. Funksiya tipi funksiya önündə yazılır və bu tipə uyğun dəyər </a:t>
            </a:r>
            <a:r>
              <a:rPr lang="en-US" sz="1400" b="1">
                <a:solidFill>
                  <a:srgbClr val="FF0000"/>
                </a:solidFill>
              </a:rPr>
              <a:t>return</a:t>
            </a:r>
            <a:r>
              <a:rPr lang="en-US" sz="1400"/>
              <a:t> ilə geri qaytarılır.</a:t>
            </a:r>
            <a:r>
              <a:rPr lang="az-Latn-AZ" sz="1400"/>
              <a:t> </a:t>
            </a:r>
          </a:p>
          <a:p>
            <a:endParaRPr lang="az-Latn-AZ" sz="1400"/>
          </a:p>
          <a:p>
            <a:r>
              <a:rPr lang="az-Latn-AZ" sz="1400"/>
              <a:t>Əgər heçnə return etmirsə onda funksiyalar </a:t>
            </a:r>
            <a:r>
              <a:rPr lang="az-Latn-AZ" sz="1400" b="1">
                <a:solidFill>
                  <a:srgbClr val="FF0000"/>
                </a:solidFill>
              </a:rPr>
              <a:t>VOİD</a:t>
            </a:r>
            <a:r>
              <a:rPr lang="az-Latn-AZ" sz="1400"/>
              <a:t> açar sözü ilə yaradılır.</a:t>
            </a:r>
          </a:p>
          <a:p>
            <a:endParaRPr lang="az-Latn-AZ" sz="1400"/>
          </a:p>
          <a:p>
            <a:pPr marL="285750" indent="-285750">
              <a:buFont typeface="Wingdings" panose="05000000000000000000" pitchFamily="2" charset="2"/>
              <a:buChar char="q"/>
            </a:pPr>
            <a:r>
              <a:rPr lang="az-Latn-AZ" sz="1400"/>
              <a:t>Burada ən əsas bütün mümkün əsas tiplərin siyahısını qeyd edirəm:</a:t>
            </a:r>
          </a:p>
          <a:p>
            <a:endParaRPr lang="az-Latn-AZ" sz="1400"/>
          </a:p>
          <a:p>
            <a:pPr marL="742950" lvl="1" indent="-285750">
              <a:buFont typeface="Arial" panose="020B0604020202020204" pitchFamily="34" charset="0"/>
              <a:buChar char="•"/>
            </a:pPr>
            <a:r>
              <a:rPr lang="az-Latn-AZ" sz="1400"/>
              <a:t>Tam ədədlər (Integer types)</a:t>
            </a:r>
          </a:p>
          <a:p>
            <a:pPr marL="1200150" lvl="2" indent="-285750">
              <a:lnSpc>
                <a:spcPct val="150000"/>
              </a:lnSpc>
              <a:buFont typeface="Wingdings" panose="05000000000000000000" pitchFamily="2" charset="2"/>
              <a:buChar char="§"/>
            </a:pPr>
            <a:r>
              <a:rPr lang="en-US" sz="1400" b="1"/>
              <a:t>int</a:t>
            </a:r>
            <a:r>
              <a:rPr lang="en-US" sz="1400"/>
              <a:t> → standart tam ədəd (məsələn 5, -10)</a:t>
            </a:r>
          </a:p>
          <a:p>
            <a:pPr marL="1200150" lvl="2" indent="-285750">
              <a:lnSpc>
                <a:spcPct val="150000"/>
              </a:lnSpc>
              <a:buFont typeface="Wingdings" panose="05000000000000000000" pitchFamily="2" charset="2"/>
              <a:buChar char="§"/>
            </a:pPr>
            <a:r>
              <a:rPr lang="en-US" sz="1400" b="1"/>
              <a:t>short</a:t>
            </a:r>
            <a:r>
              <a:rPr lang="en-US" sz="1400"/>
              <a:t> → kiçik tam ədəd</a:t>
            </a:r>
          </a:p>
          <a:p>
            <a:pPr marL="1200150" lvl="2" indent="-285750">
              <a:lnSpc>
                <a:spcPct val="150000"/>
              </a:lnSpc>
              <a:buFont typeface="Wingdings" panose="05000000000000000000" pitchFamily="2" charset="2"/>
              <a:buChar char="§"/>
            </a:pPr>
            <a:r>
              <a:rPr lang="en-US" sz="1400" b="1"/>
              <a:t>long</a:t>
            </a:r>
            <a:r>
              <a:rPr lang="en-US" sz="1400"/>
              <a:t> → böyük tam ədəd</a:t>
            </a:r>
          </a:p>
          <a:p>
            <a:pPr marL="1200150" lvl="2" indent="-285750">
              <a:lnSpc>
                <a:spcPct val="150000"/>
              </a:lnSpc>
              <a:buFont typeface="Wingdings" panose="05000000000000000000" pitchFamily="2" charset="2"/>
              <a:buChar char="§"/>
            </a:pPr>
            <a:r>
              <a:rPr lang="en-US" sz="1400" b="1"/>
              <a:t>long long </a:t>
            </a:r>
            <a:r>
              <a:rPr lang="en-US" sz="1400"/>
              <a:t>→ daha böyük tam ədəd</a:t>
            </a:r>
          </a:p>
          <a:p>
            <a:pPr marL="1200150" lvl="2" indent="-285750">
              <a:lnSpc>
                <a:spcPct val="150000"/>
              </a:lnSpc>
              <a:buFont typeface="Wingdings" panose="05000000000000000000" pitchFamily="2" charset="2"/>
              <a:buChar char="§"/>
            </a:pPr>
            <a:r>
              <a:rPr lang="en-US" sz="1400" b="1"/>
              <a:t>unsigned int / short / long / long long </a:t>
            </a:r>
            <a:r>
              <a:rPr lang="en-US" sz="1400"/>
              <a:t>→ yalnız müsbət tam ədədlər</a:t>
            </a:r>
            <a:endParaRPr lang="az-Latn-AZ" sz="1400"/>
          </a:p>
          <a:p>
            <a:pPr lvl="1"/>
            <a:endParaRPr lang="az-Latn-AZ" sz="1400"/>
          </a:p>
          <a:p>
            <a:pPr lvl="1"/>
            <a:endParaRPr lang="az-Latn-AZ" sz="1400"/>
          </a:p>
          <a:p>
            <a:pPr lvl="1"/>
            <a:endParaRPr lang="az-Latn-AZ" sz="1400"/>
          </a:p>
          <a:p>
            <a:pPr lvl="1"/>
            <a:endParaRPr lang="az-Latn-AZ" sz="1400"/>
          </a:p>
          <a:p>
            <a:r>
              <a:rPr lang="az-Latn-AZ" sz="1400"/>
              <a:t>Ardı növbəti slaydda...</a:t>
            </a:r>
            <a:endParaRPr lang="ru-RU" sz="1400"/>
          </a:p>
        </p:txBody>
      </p:sp>
      <p:pic>
        <p:nvPicPr>
          <p:cNvPr id="3" name="Picture 2" descr="A black background with colorful text&#10;&#10;AI-generated content may be incorrect.">
            <a:extLst>
              <a:ext uri="{FF2B5EF4-FFF2-40B4-BE49-F238E27FC236}">
                <a16:creationId xmlns:a16="http://schemas.microsoft.com/office/drawing/2014/main" id="{D03E134E-56DE-371F-26F0-713857014778}"/>
              </a:ext>
            </a:extLst>
          </p:cNvPr>
          <p:cNvPicPr>
            <a:picLocks noChangeAspect="1"/>
          </p:cNvPicPr>
          <p:nvPr/>
        </p:nvPicPr>
        <p:blipFill>
          <a:blip r:embed="rId2"/>
          <a:stretch>
            <a:fillRect/>
          </a:stretch>
        </p:blipFill>
        <p:spPr>
          <a:xfrm>
            <a:off x="1292176" y="5634350"/>
            <a:ext cx="4557707" cy="710466"/>
          </a:xfrm>
          <a:prstGeom prst="rect">
            <a:avLst/>
          </a:prstGeom>
        </p:spPr>
      </p:pic>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pPr marL="285750" indent="-285750">
              <a:buFont typeface="Arial" panose="020B0604020202020204" pitchFamily="34" charset="0"/>
              <a:buChar char="•"/>
            </a:pPr>
            <a:r>
              <a:rPr lang="en-US" sz="1400"/>
              <a:t>Ondalık ədədlər (Floating-point types)</a:t>
            </a:r>
            <a:endParaRPr lang="az-Latn-AZ" sz="1400"/>
          </a:p>
          <a:p>
            <a:pPr marL="742950" lvl="1" indent="-285750">
              <a:lnSpc>
                <a:spcPct val="150000"/>
              </a:lnSpc>
              <a:buFont typeface="Wingdings" panose="05000000000000000000" pitchFamily="2" charset="2"/>
              <a:buChar char="§"/>
            </a:pPr>
            <a:r>
              <a:rPr lang="az-Latn-AZ" sz="1400"/>
              <a:t>float → kiçik ondalıq ədədlər</a:t>
            </a:r>
          </a:p>
          <a:p>
            <a:pPr marL="742950" lvl="1" indent="-285750">
              <a:lnSpc>
                <a:spcPct val="150000"/>
              </a:lnSpc>
              <a:buFont typeface="Wingdings" panose="05000000000000000000" pitchFamily="2" charset="2"/>
              <a:buChar char="§"/>
            </a:pPr>
            <a:r>
              <a:rPr lang="az-Latn-AZ" sz="1400"/>
              <a:t>double → dəqiq ondalıq ədədlər</a:t>
            </a:r>
          </a:p>
          <a:p>
            <a:pPr marL="742950" lvl="1" indent="-285750">
              <a:lnSpc>
                <a:spcPct val="150000"/>
              </a:lnSpc>
              <a:buFont typeface="Wingdings" panose="05000000000000000000" pitchFamily="2" charset="2"/>
              <a:buChar char="§"/>
            </a:pPr>
            <a:r>
              <a:rPr lang="az-Latn-AZ" sz="1400"/>
              <a:t>long double → daha yüksək dəqiqlikli ondalıq ədəd</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Karakter və simvol tipləri</a:t>
            </a:r>
          </a:p>
          <a:p>
            <a:pPr marL="742950" lvl="1" indent="-285750">
              <a:lnSpc>
                <a:spcPct val="150000"/>
              </a:lnSpc>
              <a:buFont typeface="Wingdings" panose="05000000000000000000" pitchFamily="2" charset="2"/>
              <a:buChar char="§"/>
            </a:pPr>
            <a:r>
              <a:rPr lang="en-US" sz="1400"/>
              <a:t>char → tək simvol qaytara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Boole tipləri</a:t>
            </a:r>
          </a:p>
          <a:p>
            <a:pPr marL="742950" lvl="1" indent="-285750">
              <a:lnSpc>
                <a:spcPct val="150000"/>
              </a:lnSpc>
              <a:buFont typeface="Wingdings" panose="05000000000000000000" pitchFamily="2" charset="2"/>
              <a:buChar char="§"/>
            </a:pPr>
            <a:r>
              <a:rPr lang="en-US" sz="1400"/>
              <a:t>C-də rəsmi bool yoxdur (C99 və sonrası üçün &lt;stdbool.h&gt; istifadə olunur)</a:t>
            </a:r>
          </a:p>
          <a:p>
            <a:pPr marL="742950" lvl="1" indent="-285750">
              <a:lnSpc>
                <a:spcPct val="150000"/>
              </a:lnSpc>
              <a:buFont typeface="Wingdings" panose="05000000000000000000" pitchFamily="2" charset="2"/>
              <a:buChar char="§"/>
            </a:pPr>
            <a:r>
              <a:rPr lang="en-US" sz="1400"/>
              <a:t>Dəyərlər true / false qaytara bilər</a:t>
            </a:r>
            <a:endParaRPr lang="az-Latn-AZ" sz="1400"/>
          </a:p>
          <a:p>
            <a:endParaRPr lang="az-Latn-AZ" sz="1400"/>
          </a:p>
          <a:p>
            <a:endParaRPr lang="ru-RU" sz="1400"/>
          </a:p>
        </p:txBody>
      </p:sp>
      <p:pic>
        <p:nvPicPr>
          <p:cNvPr id="4" name="Picture 3" descr="A black background with white text&#10;&#10;AI-generated content may be incorrect.">
            <a:extLst>
              <a:ext uri="{FF2B5EF4-FFF2-40B4-BE49-F238E27FC236}">
                <a16:creationId xmlns:a16="http://schemas.microsoft.com/office/drawing/2014/main" id="{0657A1B4-F0BF-D816-3B90-E23B247A1E81}"/>
              </a:ext>
            </a:extLst>
          </p:cNvPr>
          <p:cNvPicPr>
            <a:picLocks noChangeAspect="1"/>
          </p:cNvPicPr>
          <p:nvPr/>
        </p:nvPicPr>
        <p:blipFill>
          <a:blip r:embed="rId2"/>
          <a:stretch>
            <a:fillRect/>
          </a:stretch>
        </p:blipFill>
        <p:spPr>
          <a:xfrm>
            <a:off x="528416" y="1308026"/>
            <a:ext cx="5362310" cy="932575"/>
          </a:xfrm>
          <a:prstGeom prst="rect">
            <a:avLst/>
          </a:prstGeom>
        </p:spPr>
      </p:pic>
      <p:pic>
        <p:nvPicPr>
          <p:cNvPr id="7" name="Picture 6">
            <a:extLst>
              <a:ext uri="{FF2B5EF4-FFF2-40B4-BE49-F238E27FC236}">
                <a16:creationId xmlns:a16="http://schemas.microsoft.com/office/drawing/2014/main" id="{05C0B497-9D5B-03FD-63C5-5ADF92333B9D}"/>
              </a:ext>
            </a:extLst>
          </p:cNvPr>
          <p:cNvPicPr>
            <a:picLocks noChangeAspect="1"/>
          </p:cNvPicPr>
          <p:nvPr/>
        </p:nvPicPr>
        <p:blipFill>
          <a:blip r:embed="rId3"/>
          <a:stretch>
            <a:fillRect/>
          </a:stretch>
        </p:blipFill>
        <p:spPr>
          <a:xfrm>
            <a:off x="528416" y="3548627"/>
            <a:ext cx="3883242" cy="556842"/>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042676D5-3551-CFFB-CE9B-201C011749A3}"/>
              </a:ext>
            </a:extLst>
          </p:cNvPr>
          <p:cNvPicPr>
            <a:picLocks noChangeAspect="1"/>
          </p:cNvPicPr>
          <p:nvPr/>
        </p:nvPicPr>
        <p:blipFill>
          <a:blip r:embed="rId4"/>
          <a:stretch>
            <a:fillRect/>
          </a:stretch>
        </p:blipFill>
        <p:spPr>
          <a:xfrm>
            <a:off x="528416" y="5658467"/>
            <a:ext cx="4289836" cy="932574"/>
          </a:xfrm>
          <a:prstGeom prst="rect">
            <a:avLst/>
          </a:prstGeom>
        </p:spPr>
      </p:pic>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Pointer-lər</a:t>
            </a:r>
            <a:r>
              <a:rPr lang="az-Latn-AZ" sz="1400"/>
              <a:t> (buna indi fikir vermək lazım deyil. Keçib gedin)</a:t>
            </a:r>
            <a:endParaRPr lang="en-US" sz="1400"/>
          </a:p>
          <a:p>
            <a:pPr marL="742950" lvl="1" indent="-285750">
              <a:lnSpc>
                <a:spcPct val="150000"/>
              </a:lnSpc>
              <a:buFont typeface="Wingdings" panose="05000000000000000000" pitchFamily="2" charset="2"/>
              <a:buChar char="§"/>
            </a:pPr>
            <a:r>
              <a:rPr lang="en-US" sz="1400"/>
              <a:t>Hər hansı tipin adresini qaytara bilər (int*, char*, float*)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void </a:t>
            </a:r>
            <a:endParaRPr lang="az-Latn-AZ" sz="1400"/>
          </a:p>
          <a:p>
            <a:pPr marL="742950" lvl="1" indent="-285750">
              <a:lnSpc>
                <a:spcPct val="150000"/>
              </a:lnSpc>
              <a:buFont typeface="Wingdings" panose="05000000000000000000" pitchFamily="2" charset="2"/>
              <a:buChar char="§"/>
            </a:pPr>
            <a:r>
              <a:rPr lang="en-US" sz="1400"/>
              <a:t>Heç bir dəyər qaytarmır, yalnız əməliyyat icra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Struct tipli funksiyalar </a:t>
            </a:r>
            <a:r>
              <a:rPr lang="az-Latn-AZ" sz="1400"/>
              <a:t>(buna indi fikir vermək lazım deyil. Keçib gedin)</a:t>
            </a:r>
          </a:p>
          <a:p>
            <a:pPr marL="742950" lvl="1" indent="-285750">
              <a:lnSpc>
                <a:spcPct val="150000"/>
              </a:lnSpc>
              <a:buFont typeface="Wingdings" panose="05000000000000000000" pitchFamily="2" charset="2"/>
              <a:buChar char="§"/>
            </a:pPr>
            <a:r>
              <a:rPr lang="en-US" sz="1400"/>
              <a:t>Özəl yaradılmış strukturu qaytara bilər</a:t>
            </a:r>
            <a:endParaRPr lang="az-Latn-AZ" sz="1400"/>
          </a:p>
          <a:p>
            <a:endParaRPr lang="az-Latn-AZ" sz="1400"/>
          </a:p>
          <a:p>
            <a:endParaRPr lang="ru-RU" sz="1400"/>
          </a:p>
        </p:txBody>
      </p:sp>
      <p:pic>
        <p:nvPicPr>
          <p:cNvPr id="3" name="Picture 2" descr="A computer code with colorful text&#10;&#10;AI-generated content may be incorrect.">
            <a:extLst>
              <a:ext uri="{FF2B5EF4-FFF2-40B4-BE49-F238E27FC236}">
                <a16:creationId xmlns:a16="http://schemas.microsoft.com/office/drawing/2014/main" id="{B6ABCC0F-2E1F-4E08-CFDB-29BFFAF665ED}"/>
              </a:ext>
            </a:extLst>
          </p:cNvPr>
          <p:cNvPicPr>
            <a:picLocks noChangeAspect="1"/>
          </p:cNvPicPr>
          <p:nvPr/>
        </p:nvPicPr>
        <p:blipFill>
          <a:blip r:embed="rId2"/>
          <a:stretch>
            <a:fillRect/>
          </a:stretch>
        </p:blipFill>
        <p:spPr>
          <a:xfrm>
            <a:off x="0" y="662382"/>
            <a:ext cx="1502229" cy="1510136"/>
          </a:xfrm>
          <a:prstGeom prst="rect">
            <a:avLst/>
          </a:prstGeom>
        </p:spPr>
      </p:pic>
      <p:pic>
        <p:nvPicPr>
          <p:cNvPr id="6" name="Picture 5" descr="A computer screen with text&#10;&#10;AI-generated content may be incorrect.">
            <a:extLst>
              <a:ext uri="{FF2B5EF4-FFF2-40B4-BE49-F238E27FC236}">
                <a16:creationId xmlns:a16="http://schemas.microsoft.com/office/drawing/2014/main" id="{F4590E0F-A402-B2AB-A44E-D706202A6033}"/>
              </a:ext>
            </a:extLst>
          </p:cNvPr>
          <p:cNvPicPr>
            <a:picLocks noChangeAspect="1"/>
          </p:cNvPicPr>
          <p:nvPr/>
        </p:nvPicPr>
        <p:blipFill>
          <a:blip r:embed="rId3"/>
          <a:stretch>
            <a:fillRect/>
          </a:stretch>
        </p:blipFill>
        <p:spPr>
          <a:xfrm>
            <a:off x="0" y="3237134"/>
            <a:ext cx="2046891" cy="796573"/>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0A9233BD-58AE-EA68-D179-CA5D5C3F3494}"/>
              </a:ext>
            </a:extLst>
          </p:cNvPr>
          <p:cNvPicPr>
            <a:picLocks noChangeAspect="1"/>
          </p:cNvPicPr>
          <p:nvPr/>
        </p:nvPicPr>
        <p:blipFill>
          <a:blip r:embed="rId4"/>
          <a:stretch>
            <a:fillRect/>
          </a:stretch>
        </p:blipFill>
        <p:spPr>
          <a:xfrm>
            <a:off x="0" y="5244626"/>
            <a:ext cx="1884783" cy="1613374"/>
          </a:xfrm>
          <a:prstGeom prst="rect">
            <a:avLst/>
          </a:prstGeom>
        </p:spPr>
      </p:pic>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Ən sadə funksiya nümunəsi (heç bir dəyər qaytarmayan):</a:t>
            </a:r>
            <a:r>
              <a:rPr lang="az-Latn-AZ" sz="1400"/>
              <a:t> Bu proqramda </a:t>
            </a:r>
            <a:r>
              <a:rPr lang="az-Latn-AZ" sz="1400" b="1"/>
              <a:t>hello() </a:t>
            </a:r>
            <a:r>
              <a:rPr lang="az-Latn-AZ" sz="1400"/>
              <a:t>adlı funksiya sadəcə mətn çap edir və </a:t>
            </a:r>
            <a:r>
              <a:rPr lang="az-Latn-AZ" sz="1400" b="1"/>
              <a:t>main() </a:t>
            </a:r>
            <a:r>
              <a:rPr lang="az-Latn-AZ" sz="1400"/>
              <a:t>içindən çağırılır.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dilində funksiyanı yalnız başqa bir funksiyanın içindən çağırmaq olar.</a:t>
            </a:r>
            <a:r>
              <a:rPr lang="az-Latn-AZ" sz="1400"/>
              <a:t> Yəni bunu edə bilməzsən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 aşağı səviyyəli (low-level) strukturlaşdırılmış dildir və proqramın giriş nöqtəsi həmişə: </a:t>
            </a:r>
            <a:r>
              <a:rPr lang="en-US" sz="1400" b="1">
                <a:solidFill>
                  <a:srgbClr val="FF0000"/>
                </a:solidFill>
              </a:rPr>
              <a:t>int main() </a:t>
            </a:r>
            <a:r>
              <a:rPr lang="en-US" sz="1400"/>
              <a:t>olmalıdır.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A847BB65-C324-1EEB-118C-B78D53099AF6}"/>
              </a:ext>
            </a:extLst>
          </p:cNvPr>
          <p:cNvPicPr>
            <a:picLocks noChangeAspect="1"/>
          </p:cNvPicPr>
          <p:nvPr/>
        </p:nvPicPr>
        <p:blipFill>
          <a:blip r:embed="rId2"/>
          <a:stretch>
            <a:fillRect/>
          </a:stretch>
        </p:blipFill>
        <p:spPr>
          <a:xfrm>
            <a:off x="0" y="407957"/>
            <a:ext cx="2499577" cy="2347163"/>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E73F2BC8-DF97-84CD-F500-CFC75A5C80CC}"/>
              </a:ext>
            </a:extLst>
          </p:cNvPr>
          <p:cNvPicPr>
            <a:picLocks noChangeAspect="1"/>
          </p:cNvPicPr>
          <p:nvPr/>
        </p:nvPicPr>
        <p:blipFill>
          <a:blip r:embed="rId3"/>
          <a:stretch>
            <a:fillRect/>
          </a:stretch>
        </p:blipFill>
        <p:spPr>
          <a:xfrm>
            <a:off x="0" y="3539430"/>
            <a:ext cx="2408129" cy="1097375"/>
          </a:xfrm>
          <a:prstGeom prst="rect">
            <a:avLst/>
          </a:prstGeom>
        </p:spPr>
      </p:pic>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Bütün digər funksiyalar yalnız main() və ya başqa funksiyalar tərəfindən çağırıla bilər.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361CE969-8D48-68F1-60DB-33CEC85CE5AD}"/>
              </a:ext>
            </a:extLst>
          </p:cNvPr>
          <p:cNvPicPr>
            <a:picLocks noChangeAspect="1"/>
          </p:cNvPicPr>
          <p:nvPr/>
        </p:nvPicPr>
        <p:blipFill>
          <a:blip r:embed="rId2"/>
          <a:stretch>
            <a:fillRect/>
          </a:stretch>
        </p:blipFill>
        <p:spPr>
          <a:xfrm>
            <a:off x="0" y="380948"/>
            <a:ext cx="4730620" cy="3986363"/>
          </a:xfrm>
          <a:prstGeom prst="rect">
            <a:avLst/>
          </a:prstGeom>
        </p:spPr>
      </p:pic>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en-US" sz="1400" b="1">
                <a:solidFill>
                  <a:srgbClr val="FF0000"/>
                </a:solidFill>
              </a:rPr>
              <a:t>Parametr</a:t>
            </a:r>
            <a:r>
              <a:rPr lang="en-US" sz="1400"/>
              <a:t> funksiyanın elan olunarkən (yazılarkən) qəbul etdiyi dəyişənlərdir. </a:t>
            </a:r>
            <a:endParaRPr lang="az-Latn-AZ" sz="1400"/>
          </a:p>
          <a:p>
            <a:endParaRPr lang="az-Latn-AZ" sz="1400"/>
          </a:p>
          <a:p>
            <a:r>
              <a:rPr lang="en-US" sz="1400"/>
              <a:t>Yəni funksiya deyir: “Mən işləmək üçün bu məlumatları istəyirəm.”</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pt-BR" sz="1400"/>
              <a:t>Burada </a:t>
            </a:r>
            <a:r>
              <a:rPr lang="pt-BR" sz="1400" b="1">
                <a:solidFill>
                  <a:srgbClr val="FF0000"/>
                </a:solidFill>
              </a:rPr>
              <a:t>int a</a:t>
            </a:r>
            <a:r>
              <a:rPr lang="pt-BR" sz="1400"/>
              <a:t>  və </a:t>
            </a:r>
            <a:r>
              <a:rPr lang="pt-BR" sz="1400" b="1">
                <a:solidFill>
                  <a:srgbClr val="FF0000"/>
                </a:solidFill>
              </a:rPr>
              <a:t>int b</a:t>
            </a:r>
            <a:r>
              <a:rPr lang="pt-BR" sz="1400"/>
              <a:t> parametrlərdir.</a:t>
            </a:r>
            <a:endParaRPr lang="az-Latn-AZ" sz="1400"/>
          </a:p>
          <a:p>
            <a:endParaRPr lang="az-Latn-AZ" sz="1400"/>
          </a:p>
          <a:p>
            <a:r>
              <a:rPr lang="en-US" sz="1400"/>
              <a:t>Arqument </a:t>
            </a:r>
            <a:r>
              <a:rPr lang="az-Latn-AZ" sz="1400"/>
              <a:t>isə </a:t>
            </a:r>
            <a:r>
              <a:rPr lang="en-US" sz="1400"/>
              <a:t>funksiyanı çağırarkən içəri göndərdiyimiz real dəyərlərdir.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E750AFC5-6EDD-FCC6-B6AC-62548CF314FC}"/>
              </a:ext>
            </a:extLst>
          </p:cNvPr>
          <p:cNvPicPr>
            <a:picLocks noChangeAspect="1"/>
          </p:cNvPicPr>
          <p:nvPr/>
        </p:nvPicPr>
        <p:blipFill>
          <a:blip r:embed="rId2"/>
          <a:stretch>
            <a:fillRect/>
          </a:stretch>
        </p:blipFill>
        <p:spPr>
          <a:xfrm>
            <a:off x="0" y="849134"/>
            <a:ext cx="3673158" cy="2453853"/>
          </a:xfrm>
          <a:prstGeom prst="rect">
            <a:avLst/>
          </a:prstGeom>
        </p:spPr>
      </p:pic>
      <p:pic>
        <p:nvPicPr>
          <p:cNvPr id="6" name="Picture 5">
            <a:extLst>
              <a:ext uri="{FF2B5EF4-FFF2-40B4-BE49-F238E27FC236}">
                <a16:creationId xmlns:a16="http://schemas.microsoft.com/office/drawing/2014/main" id="{C39993AE-A987-EC11-6635-5573580EB253}"/>
              </a:ext>
            </a:extLst>
          </p:cNvPr>
          <p:cNvPicPr>
            <a:picLocks noChangeAspect="1"/>
          </p:cNvPicPr>
          <p:nvPr/>
        </p:nvPicPr>
        <p:blipFill>
          <a:blip r:embed="rId3"/>
          <a:stretch>
            <a:fillRect/>
          </a:stretch>
        </p:blipFill>
        <p:spPr>
          <a:xfrm>
            <a:off x="0" y="4185761"/>
            <a:ext cx="3636784" cy="423561"/>
          </a:xfrm>
          <a:prstGeom prst="rect">
            <a:avLst/>
          </a:prstGeom>
        </p:spPr>
      </p:pic>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Dəyişənlərin həyat müddəti (lifetime) və görünmə sahəsi (scope)</a:t>
            </a:r>
          </a:p>
          <a:p>
            <a:endParaRPr lang="en-US" sz="1400"/>
          </a:p>
          <a:p>
            <a:endParaRPr lang="en-US" sz="1400"/>
          </a:p>
          <a:p>
            <a:r>
              <a:rPr lang="en-US" sz="1400" b="1">
                <a:solidFill>
                  <a:srgbClr val="FF0000"/>
                </a:solidFill>
              </a:rPr>
              <a:t>Lifetime</a:t>
            </a:r>
            <a:r>
              <a:rPr lang="en-US" sz="1400"/>
              <a:t> - dəyişənin yaddaşda nə qədər müddət yaşamasıdır.</a:t>
            </a:r>
          </a:p>
          <a:p>
            <a:endParaRPr lang="en-US" sz="1400"/>
          </a:p>
          <a:p>
            <a:r>
              <a:rPr lang="en-US" sz="1400"/>
              <a:t>Yəni:</a:t>
            </a:r>
          </a:p>
          <a:p>
            <a:pPr marL="285750" indent="-285750">
              <a:buFont typeface="Arial" panose="020B0604020202020204" pitchFamily="34" charset="0"/>
              <a:buChar char="•"/>
            </a:pPr>
            <a:r>
              <a:rPr lang="en-US" sz="1400"/>
              <a:t>Nə vaxt yaradılır?</a:t>
            </a:r>
          </a:p>
          <a:p>
            <a:pPr marL="285750" indent="-285750">
              <a:buFont typeface="Arial" panose="020B0604020202020204" pitchFamily="34" charset="0"/>
              <a:buChar char="•"/>
            </a:pPr>
            <a:r>
              <a:rPr lang="en-US" sz="1400"/>
              <a:t>Nə vaxt silinir?</a:t>
            </a:r>
          </a:p>
          <a:p>
            <a:endParaRPr lang="en-US" sz="1400"/>
          </a:p>
          <a:p>
            <a:r>
              <a:rPr lang="en-US" sz="1400"/>
              <a:t>Məsələn:</a:t>
            </a:r>
          </a:p>
          <a:p>
            <a:endParaRPr lang="en-US" sz="1400"/>
          </a:p>
          <a:p>
            <a:endParaRPr lang="en-US" sz="1400"/>
          </a:p>
          <a:p>
            <a:endParaRPr lang="en-US" sz="1400"/>
          </a:p>
          <a:p>
            <a:endParaRPr lang="en-US" sz="1400"/>
          </a:p>
          <a:p>
            <a:endParaRPr lang="en-US" sz="1400"/>
          </a:p>
          <a:p>
            <a:endParaRPr lang="en-US" sz="1400"/>
          </a:p>
          <a:p>
            <a:endParaRPr lang="en-US" sz="1400"/>
          </a:p>
          <a:p>
            <a:r>
              <a:rPr lang="en-US" sz="1400"/>
              <a:t>Burada </a:t>
            </a:r>
            <a:r>
              <a:rPr lang="en-US" sz="1400" b="1"/>
              <a:t>x</a:t>
            </a:r>
            <a:r>
              <a:rPr lang="en-US" sz="1400"/>
              <a:t> </a:t>
            </a:r>
            <a:r>
              <a:rPr lang="az-Latn-AZ" sz="1400"/>
              <a:t>dəyişəni</a:t>
            </a:r>
            <a:r>
              <a:rPr lang="en-US" sz="1400"/>
              <a:t>:</a:t>
            </a:r>
          </a:p>
          <a:p>
            <a:pPr marL="742950" lvl="1" indent="-285750">
              <a:lnSpc>
                <a:spcPct val="150000"/>
              </a:lnSpc>
              <a:buFont typeface="Arial" panose="020B0604020202020204" pitchFamily="34" charset="0"/>
              <a:buChar char="•"/>
            </a:pPr>
            <a:r>
              <a:rPr lang="en-US" sz="1400" b="1"/>
              <a:t>{</a:t>
            </a:r>
            <a:r>
              <a:rPr lang="en-US" sz="1400"/>
              <a:t> başlayanda yaradılır</a:t>
            </a:r>
          </a:p>
          <a:p>
            <a:pPr marL="742950" lvl="1" indent="-285750">
              <a:lnSpc>
                <a:spcPct val="150000"/>
              </a:lnSpc>
              <a:buFont typeface="Arial" panose="020B0604020202020204" pitchFamily="34" charset="0"/>
              <a:buChar char="•"/>
            </a:pPr>
            <a:r>
              <a:rPr lang="en-US" sz="1400" b="1"/>
              <a:t>}</a:t>
            </a:r>
            <a:r>
              <a:rPr lang="en-US" sz="1400"/>
              <a:t> bitəndə silinir</a:t>
            </a:r>
          </a:p>
          <a:p>
            <a:endParaRPr lang="en-US" sz="1400"/>
          </a:p>
          <a:p>
            <a:r>
              <a:rPr lang="en-US" sz="1400"/>
              <a:t>Bu dəyişən yalnız həmin blok işlədiyi müddətdə yaşayır.</a:t>
            </a:r>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AA375995-C7A2-9E73-F2ED-50FF505A7458}"/>
              </a:ext>
            </a:extLst>
          </p:cNvPr>
          <p:cNvPicPr>
            <a:picLocks noChangeAspect="1"/>
          </p:cNvPicPr>
          <p:nvPr/>
        </p:nvPicPr>
        <p:blipFill>
          <a:blip r:embed="rId2"/>
          <a:stretch>
            <a:fillRect/>
          </a:stretch>
        </p:blipFill>
        <p:spPr>
          <a:xfrm>
            <a:off x="0" y="2334101"/>
            <a:ext cx="1858571" cy="1164879"/>
          </a:xfrm>
          <a:prstGeom prst="rect">
            <a:avLst/>
          </a:prstGeom>
        </p:spPr>
      </p:pic>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b="1"/>
              <a:t>Scope</a:t>
            </a:r>
            <a:r>
              <a:rPr lang="en-US" sz="1400"/>
              <a:t> - Dəyişənin harada istifadə oluna bilməsidir.</a:t>
            </a:r>
          </a:p>
          <a:p>
            <a:endParaRPr lang="en-US" sz="1400"/>
          </a:p>
          <a:p>
            <a:r>
              <a:rPr lang="en-US" sz="1400"/>
              <a:t>Bu </a:t>
            </a:r>
            <a:r>
              <a:rPr lang="az-Latn-AZ" sz="1400"/>
              <a:t>baxımdan dəyişənlər 2 hissəyə ayrılır:</a:t>
            </a:r>
          </a:p>
          <a:p>
            <a:pPr marL="742950" lvl="1" indent="-285750">
              <a:lnSpc>
                <a:spcPct val="150000"/>
              </a:lnSpc>
              <a:buFont typeface="Arial" panose="020B0604020202020204" pitchFamily="34" charset="0"/>
              <a:buChar char="•"/>
            </a:pPr>
            <a:r>
              <a:rPr lang="az-Latn-AZ" sz="1400" b="1"/>
              <a:t>Local</a:t>
            </a:r>
            <a:r>
              <a:rPr lang="az-Latn-AZ" sz="1400"/>
              <a:t> - a yalnız test() funksiyasının içində görünür. Başqa yerdə istifadə edə bilməzsən.</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lvl="1">
              <a:lnSpc>
                <a:spcPct val="150000"/>
              </a:lnSpc>
            </a:pPr>
            <a:endParaRPr lang="az-Latn-AZ" sz="1400"/>
          </a:p>
          <a:p>
            <a:pPr marL="742950" lvl="1" indent="-285750">
              <a:lnSpc>
                <a:spcPct val="150000"/>
              </a:lnSpc>
              <a:buFont typeface="Arial" panose="020B0604020202020204" pitchFamily="34" charset="0"/>
              <a:buChar char="•"/>
            </a:pPr>
            <a:r>
              <a:rPr lang="az-Latn-AZ" sz="1400" b="1"/>
              <a:t>Global</a:t>
            </a:r>
            <a:r>
              <a:rPr lang="az-Latn-AZ" sz="1400"/>
              <a:t> - burada a, bütün proqram boyunca görünür və hər funksiyada hər yerdə istifadə edilə bilər.</a:t>
            </a:r>
          </a:p>
          <a:p>
            <a:endParaRPr lang="az-Latn-AZ" sz="1400"/>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DC387BD8-08FE-D7A7-9CD1-35359C56EAD6}"/>
              </a:ext>
            </a:extLst>
          </p:cNvPr>
          <p:cNvPicPr>
            <a:picLocks noChangeAspect="1"/>
          </p:cNvPicPr>
          <p:nvPr/>
        </p:nvPicPr>
        <p:blipFill>
          <a:blip r:embed="rId2"/>
          <a:stretch>
            <a:fillRect/>
          </a:stretch>
        </p:blipFill>
        <p:spPr>
          <a:xfrm>
            <a:off x="533501" y="1059617"/>
            <a:ext cx="1855136" cy="1007728"/>
          </a:xfrm>
          <a:prstGeom prst="rect">
            <a:avLst/>
          </a:prstGeom>
        </p:spPr>
      </p:pic>
      <p:pic>
        <p:nvPicPr>
          <p:cNvPr id="6" name="Picture 5" descr="A computer screen with colorful text&#10;&#10;AI-generated content may be incorrect.">
            <a:extLst>
              <a:ext uri="{FF2B5EF4-FFF2-40B4-BE49-F238E27FC236}">
                <a16:creationId xmlns:a16="http://schemas.microsoft.com/office/drawing/2014/main" id="{6489A18C-4004-4A46-408C-C55870FEECC1}"/>
              </a:ext>
            </a:extLst>
          </p:cNvPr>
          <p:cNvPicPr>
            <a:picLocks noChangeAspect="1"/>
          </p:cNvPicPr>
          <p:nvPr/>
        </p:nvPicPr>
        <p:blipFill>
          <a:blip r:embed="rId3"/>
          <a:stretch>
            <a:fillRect/>
          </a:stretch>
        </p:blipFill>
        <p:spPr>
          <a:xfrm>
            <a:off x="533501" y="3321342"/>
            <a:ext cx="1855136" cy="1356444"/>
          </a:xfrm>
          <a:prstGeom prst="rect">
            <a:avLst/>
          </a:prstGeom>
        </p:spPr>
      </p:pic>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en-US" sz="1400"/>
              <a:t>Praktik nümunə</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Burada:</a:t>
            </a:r>
          </a:p>
          <a:p>
            <a:pPr marL="742950" lvl="1" indent="-285750">
              <a:lnSpc>
                <a:spcPct val="150000"/>
              </a:lnSpc>
              <a:buFont typeface="Arial" panose="020B0604020202020204" pitchFamily="34" charset="0"/>
              <a:buChar char="•"/>
            </a:pPr>
            <a:r>
              <a:rPr lang="en-US" sz="1400"/>
              <a:t>x → qlobal (proqram bitənə qədər yaşayır)</a:t>
            </a:r>
          </a:p>
          <a:p>
            <a:pPr marL="742950" lvl="1" indent="-285750">
              <a:lnSpc>
                <a:spcPct val="150000"/>
              </a:lnSpc>
              <a:buFont typeface="Arial" panose="020B0604020202020204" pitchFamily="34" charset="0"/>
              <a:buChar char="•"/>
            </a:pPr>
            <a:r>
              <a:rPr lang="en-US" sz="1400"/>
              <a:t>y → lokal (funksiya bitəndə silinir)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A9A610A8-493C-37E8-FA80-1A717035F19E}"/>
              </a:ext>
            </a:extLst>
          </p:cNvPr>
          <p:cNvPicPr>
            <a:picLocks noChangeAspect="1"/>
          </p:cNvPicPr>
          <p:nvPr/>
        </p:nvPicPr>
        <p:blipFill>
          <a:blip r:embed="rId2"/>
          <a:stretch>
            <a:fillRect/>
          </a:stretch>
        </p:blipFill>
        <p:spPr>
          <a:xfrm>
            <a:off x="-1" y="307777"/>
            <a:ext cx="2873829" cy="4514308"/>
          </a:xfrm>
          <a:prstGeom prst="rect">
            <a:avLst/>
          </a:prstGeom>
        </p:spPr>
      </p:pic>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a:t>Daha dərin anlayış (C üçün)</a:t>
            </a:r>
            <a:r>
              <a:rPr lang="az-Latn-AZ" sz="1400"/>
              <a:t> – </a:t>
            </a:r>
            <a:r>
              <a:rPr lang="az-Latn-AZ" sz="1400" b="1">
                <a:highlight>
                  <a:srgbClr val="00FF00"/>
                </a:highlight>
              </a:rPr>
              <a:t>BURANI ÖT KEÇ OXUMAQ LAZIM DEYİL !!!</a:t>
            </a:r>
            <a:endParaRPr lang="en-US" sz="1400" b="1">
              <a:highlight>
                <a:srgbClr val="00FF00"/>
              </a:highlight>
            </a:endParaRPr>
          </a:p>
          <a:p>
            <a:endParaRPr lang="en-US" sz="1400"/>
          </a:p>
          <a:p>
            <a:r>
              <a:rPr lang="en-US" sz="1400"/>
              <a:t>C-də dəyişənlərin 4 əsas ömür tipi var:</a:t>
            </a:r>
          </a:p>
          <a:p>
            <a:pPr marL="742950" lvl="1" indent="-285750">
              <a:lnSpc>
                <a:spcPct val="150000"/>
              </a:lnSpc>
              <a:buFont typeface="Wingdings" panose="05000000000000000000" pitchFamily="2" charset="2"/>
              <a:buChar char="q"/>
            </a:pPr>
            <a:r>
              <a:rPr lang="en-US" sz="1400"/>
              <a:t>Automatic (auto) → blok daxilində yaradılır</a:t>
            </a:r>
          </a:p>
          <a:p>
            <a:pPr marL="742950" lvl="1" indent="-285750">
              <a:lnSpc>
                <a:spcPct val="150000"/>
              </a:lnSpc>
              <a:buFont typeface="Wingdings" panose="05000000000000000000" pitchFamily="2" charset="2"/>
              <a:buChar char="q"/>
            </a:pPr>
            <a:r>
              <a:rPr lang="en-US" sz="1400"/>
              <a:t>Static → proqram boyu yaşayır</a:t>
            </a:r>
          </a:p>
          <a:p>
            <a:pPr marL="742950" lvl="1" indent="-285750">
              <a:lnSpc>
                <a:spcPct val="150000"/>
              </a:lnSpc>
              <a:buFont typeface="Wingdings" panose="05000000000000000000" pitchFamily="2" charset="2"/>
              <a:buChar char="q"/>
            </a:pPr>
            <a:r>
              <a:rPr lang="en-US" sz="1400"/>
              <a:t>Global</a:t>
            </a:r>
          </a:p>
          <a:p>
            <a:pPr marL="742950" lvl="1" indent="-285750">
              <a:lnSpc>
                <a:spcPct val="150000"/>
              </a:lnSpc>
              <a:buFont typeface="Wingdings" panose="05000000000000000000" pitchFamily="2" charset="2"/>
              <a:buChar char="q"/>
            </a:pPr>
            <a:r>
              <a:rPr lang="en-US" sz="1400"/>
              <a:t>Dynamic (malloc ilə) → sən azad edənə qədər yaşayır</a:t>
            </a:r>
            <a:endParaRPr lang="az-Latn-AZ" sz="1400"/>
          </a:p>
          <a:p>
            <a:endParaRPr lang="az-Latn-AZ" sz="1400"/>
          </a:p>
          <a:p>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0" y="1905506"/>
            <a:ext cx="12190378" cy="3046988"/>
          </a:xfrm>
          <a:prstGeom prst="rect">
            <a:avLst/>
          </a:prstGeom>
          <a:noFill/>
        </p:spPr>
        <p:txBody>
          <a:bodyPr wrap="square">
            <a:spAutoFit/>
          </a:bodyPr>
          <a:lstStyle/>
          <a:p>
            <a:pPr algn="ctr"/>
            <a:r>
              <a:rPr lang="az-Latn-AZ" sz="2400" b="1">
                <a:solidFill>
                  <a:srgbClr val="FF0000"/>
                </a:solidFill>
              </a:rPr>
              <a:t>C</a:t>
            </a:r>
            <a:r>
              <a:rPr lang="az-Latn-AZ" sz="2400"/>
              <a:t> proqramlaşdırma dili və </a:t>
            </a:r>
            <a:r>
              <a:rPr lang="az-Latn-AZ" sz="2400" b="1">
                <a:solidFill>
                  <a:srgbClr val="FF0000"/>
                </a:solidFill>
              </a:rPr>
              <a:t>Arduino</a:t>
            </a:r>
            <a:r>
              <a:rPr lang="az-Latn-AZ" sz="2400"/>
              <a:t> bu keçirilənlərdən ibarət deyildir. </a:t>
            </a:r>
            <a:br>
              <a:rPr lang="az-Latn-AZ" sz="2400"/>
            </a:br>
            <a:br>
              <a:rPr lang="az-Latn-AZ" sz="2400"/>
            </a:br>
            <a:r>
              <a:rPr lang="az-Latn-AZ" sz="2400"/>
              <a:t>Bunlar yeni başlayanlar üçün MİNİMUM bilinməsi lazım gələn nəzəri və praktiki bilgilərdir. </a:t>
            </a:r>
          </a:p>
          <a:p>
            <a:pPr algn="ctr"/>
            <a:endParaRPr lang="az-Latn-AZ" sz="2400"/>
          </a:p>
          <a:p>
            <a:pPr algn="ctr"/>
            <a:r>
              <a:rPr lang="az-Latn-AZ" sz="2400"/>
              <a:t>Növbəti dərslərdə Arduino ilə dəvam edəcəyik və arada qarşımıza bəzi C kodları çıxdıqca bunlarında açıqlamasını verəcəyik.</a:t>
            </a:r>
          </a:p>
          <a:p>
            <a:pPr algn="ctr"/>
            <a:endParaRPr lang="az-Latn-AZ" sz="2400"/>
          </a:p>
          <a:p>
            <a:pPr algn="ctr"/>
            <a:r>
              <a:rPr lang="az-Latn-AZ" sz="2400"/>
              <a:t>Buraya qədər keçirilənlər ümumi JUNİOR səviyyəsinin 100</a:t>
            </a:r>
            <a:r>
              <a:rPr lang="en-US" sz="2400"/>
              <a:t>/10 %-dir</a:t>
            </a:r>
            <a:r>
              <a:rPr lang="az-Latn-AZ" sz="2400"/>
              <a:t>.</a:t>
            </a:r>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0" y="0"/>
            <a:ext cx="7200467" cy="6555641"/>
          </a:xfrm>
          <a:prstGeom prst="rect">
            <a:avLst/>
          </a:prstGeom>
          <a:noFill/>
        </p:spPr>
        <p:txBody>
          <a:bodyPr wrap="square">
            <a:spAutoFit/>
          </a:bodyPr>
          <a:lstStyle/>
          <a:p>
            <a:r>
              <a:rPr lang="en-US" sz="1400"/>
              <a:t>Arduino UNO-dakı Digital pinlər və PWM pinlər anlayışları belədir:</a:t>
            </a:r>
            <a:endParaRPr lang="az-Latn-AZ" sz="1400"/>
          </a:p>
          <a:p>
            <a:endParaRPr lang="az-Latn-AZ" sz="1400"/>
          </a:p>
          <a:p>
            <a:r>
              <a:rPr lang="en-US" sz="1400" b="1">
                <a:solidFill>
                  <a:srgbClr val="FF0000"/>
                </a:solidFill>
              </a:rPr>
              <a:t>Digital Pin nədir</a:t>
            </a:r>
            <a:r>
              <a:rPr lang="az-Latn-AZ" sz="1400" b="1">
                <a:solidFill>
                  <a:srgbClr val="FF0000"/>
                </a:solidFill>
              </a:rPr>
              <a:t> </a:t>
            </a:r>
            <a:r>
              <a:rPr lang="az-Latn-AZ" sz="1400"/>
              <a:t>- </a:t>
            </a:r>
            <a:r>
              <a:rPr lang="en-US" sz="1400"/>
              <a:t>Digital pin yalnız 2 vəziyyətdən birində ola bilər: </a:t>
            </a:r>
            <a:endParaRPr lang="az-Latn-AZ" sz="1400"/>
          </a:p>
          <a:p>
            <a:r>
              <a:rPr lang="en-US" sz="1400" b="1"/>
              <a:t>HIGH</a:t>
            </a:r>
            <a:r>
              <a:rPr lang="en-US" sz="1400"/>
              <a:t> (5V) və ya </a:t>
            </a:r>
            <a:r>
              <a:rPr lang="en-US" sz="1400" b="1"/>
              <a:t>LOW</a:t>
            </a:r>
            <a:r>
              <a:rPr lang="en-US" sz="1400"/>
              <a:t> (0V).</a:t>
            </a:r>
          </a:p>
          <a:p>
            <a:endParaRPr lang="en-US" sz="1400"/>
          </a:p>
          <a:p>
            <a:r>
              <a:rPr lang="en-US" sz="1400"/>
              <a:t>Məsələn:</a:t>
            </a:r>
            <a:endParaRPr lang="az-Latn-AZ" sz="1400"/>
          </a:p>
          <a:p>
            <a:endParaRPr lang="az-Latn-AZ" sz="1400"/>
          </a:p>
          <a:p>
            <a:endParaRPr lang="az-Latn-AZ" sz="1400"/>
          </a:p>
          <a:p>
            <a:endParaRPr lang="az-Latn-AZ" sz="1400"/>
          </a:p>
          <a:p>
            <a:r>
              <a:rPr lang="az-Latn-AZ" sz="1400"/>
              <a:t>Digital pinlər sadə açma-qapama, led yanıb-sönmə, sensor oxuma kimi işlər üçün istifadə olunur.</a:t>
            </a:r>
          </a:p>
          <a:p>
            <a:endParaRPr lang="az-Latn-AZ" sz="1400"/>
          </a:p>
          <a:p>
            <a:r>
              <a:rPr lang="en-US" sz="1400" b="1">
                <a:solidFill>
                  <a:srgbClr val="FF0000"/>
                </a:solidFill>
              </a:rPr>
              <a:t>PWM Pin nədir?</a:t>
            </a:r>
            <a:endParaRPr lang="en-US" sz="1400"/>
          </a:p>
          <a:p>
            <a:pPr marL="285750" indent="-285750">
              <a:buFont typeface="Arial" panose="020B0604020202020204" pitchFamily="34" charset="0"/>
              <a:buChar char="•"/>
            </a:pPr>
            <a:r>
              <a:rPr lang="en-US" sz="1400" b="1"/>
              <a:t>PWM</a:t>
            </a:r>
            <a:r>
              <a:rPr lang="en-US" sz="1400"/>
              <a:t> (Pulse Width Modulation) – dalğanın eni ilə gərginliyi</a:t>
            </a:r>
            <a:r>
              <a:rPr lang="az-Latn-AZ" sz="1400"/>
              <a:t>ni</a:t>
            </a:r>
            <a:r>
              <a:rPr lang="en-US" sz="1400"/>
              <a:t> təqlid etmək deməkdir. </a:t>
            </a:r>
            <a:br>
              <a:rPr lang="az-Latn-AZ" sz="1400"/>
            </a:br>
            <a:br>
              <a:rPr lang="az-Latn-AZ" sz="1400"/>
            </a:br>
            <a:r>
              <a:rPr lang="az-Latn-AZ" sz="1400"/>
              <a:t>Yəni, pin tez-tez HIGH və LOW olur, amma HIGH vaxtının nisbəti dəyişir, buna görə çıxış gərginliyi, 0V və 5V arasında olmadan orta səviyyədə effekt yaradır. Yəni, 1,2,3,4 olmur ancaq sanki olmuş kimi hiss etdirir. </a:t>
            </a:r>
            <a:br>
              <a:rPr lang="az-Latn-AZ" sz="1400"/>
            </a:br>
            <a:br>
              <a:rPr lang="az-Latn-AZ" sz="1400"/>
            </a:br>
            <a:r>
              <a:rPr lang="az-Latn-AZ" sz="1400"/>
              <a:t>HIGH vaxtının nisbəti o deməkdir ki, siqnalın bir tam dövrü ərzində pinin neçə faiz müddətdə 5V (HIGH) vəziyyətində qalmasıdır. Əgər bir PWM dövrü 10 millisaniyədirsə və pin bunun 5 millisaniyəsində HIGH qalırsa, deyirik ki, 50% HIGH-dır.</a:t>
            </a:r>
            <a:br>
              <a:rPr lang="az-Latn-AZ" sz="1400"/>
            </a:br>
            <a:endParaRPr lang="az-Latn-AZ" sz="1400"/>
          </a:p>
          <a:p>
            <a:r>
              <a:rPr lang="en-US" sz="1400" b="1"/>
              <a:t>Sadə dillə belə izah edək</a:t>
            </a:r>
            <a:r>
              <a:rPr lang="en-US" sz="1400"/>
              <a:t>:</a:t>
            </a:r>
          </a:p>
          <a:p>
            <a:pPr marL="285750" indent="-285750">
              <a:buFont typeface="Arial" panose="020B0604020202020204" pitchFamily="34" charset="0"/>
              <a:buChar char="•"/>
            </a:pPr>
            <a:r>
              <a:rPr lang="en-US" sz="1400"/>
              <a:t>PWM pin tam 0V və ya 5V çıxış verir, amma çox sürətlə yandıb-sönür.</a:t>
            </a:r>
          </a:p>
          <a:p>
            <a:pPr marL="285750" indent="-285750">
              <a:buFont typeface="Arial" panose="020B0604020202020204" pitchFamily="34" charset="0"/>
              <a:buChar char="•"/>
            </a:pPr>
            <a:r>
              <a:rPr lang="en-US" sz="1400"/>
              <a:t>Bu yanıb-sönmə nisbətini dəyişəndə, məsələn LED-də, gözümüz bunu aralıq parlaqlıq kimi görür.</a:t>
            </a:r>
          </a:p>
          <a:p>
            <a:endParaRPr lang="en-US" sz="1400"/>
          </a:p>
          <a:p>
            <a:r>
              <a:rPr lang="en-US" sz="1400"/>
              <a:t>Yəni, pin tam 0V və ya 5V olsa da, sürətli yanıb-sönmə ilə sanki ortada bir gərginlik varmış kimi işləyir.</a:t>
            </a:r>
            <a:endParaRPr lang="ru-RU" sz="1400"/>
          </a:p>
        </p:txBody>
      </p:sp>
      <p:pic>
        <p:nvPicPr>
          <p:cNvPr id="3" name="Picture 2">
            <a:extLst>
              <a:ext uri="{FF2B5EF4-FFF2-40B4-BE49-F238E27FC236}">
                <a16:creationId xmlns:a16="http://schemas.microsoft.com/office/drawing/2014/main" id="{6F98B4F3-1B51-01ED-E04B-37F242A92915}"/>
              </a:ext>
            </a:extLst>
          </p:cNvPr>
          <p:cNvPicPr>
            <a:picLocks noChangeAspect="1"/>
          </p:cNvPicPr>
          <p:nvPr/>
        </p:nvPicPr>
        <p:blipFill>
          <a:blip r:embed="rId2"/>
          <a:stretch>
            <a:fillRect/>
          </a:stretch>
        </p:blipFill>
        <p:spPr>
          <a:xfrm>
            <a:off x="7200467" y="3276290"/>
            <a:ext cx="4991533" cy="3581710"/>
          </a:xfrm>
          <a:prstGeom prst="rect">
            <a:avLst/>
          </a:prstGeom>
        </p:spPr>
      </p:pic>
      <p:pic>
        <p:nvPicPr>
          <p:cNvPr id="6" name="Picture 5">
            <a:extLst>
              <a:ext uri="{FF2B5EF4-FFF2-40B4-BE49-F238E27FC236}">
                <a16:creationId xmlns:a16="http://schemas.microsoft.com/office/drawing/2014/main" id="{C6E586B7-D9D9-9E66-1F5C-EC2E4C23E235}"/>
              </a:ext>
            </a:extLst>
          </p:cNvPr>
          <p:cNvPicPr>
            <a:picLocks noChangeAspect="1"/>
          </p:cNvPicPr>
          <p:nvPr/>
        </p:nvPicPr>
        <p:blipFill>
          <a:blip r:embed="rId3"/>
          <a:stretch>
            <a:fillRect/>
          </a:stretch>
        </p:blipFill>
        <p:spPr>
          <a:xfrm>
            <a:off x="0" y="1366151"/>
            <a:ext cx="3993502" cy="530111"/>
          </a:xfrm>
          <a:prstGeom prst="rect">
            <a:avLst/>
          </a:prstGeom>
        </p:spPr>
      </p:pic>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pPr marL="285750" indent="-285750">
              <a:buFont typeface="Arial" panose="020B0604020202020204" pitchFamily="34" charset="0"/>
              <a:buChar char="•"/>
            </a:pPr>
            <a:r>
              <a:rPr lang="en-US" sz="1400"/>
              <a:t>Yəni tam analog gərginlik olmadan, pinin 0–5V arası dəyəri rəqəmsal siqnalın yanıb-sönmə nisbəti ilə tənzimlə</a:t>
            </a:r>
            <a:r>
              <a:rPr lang="az-Latn-AZ" sz="1400"/>
              <a:t>nir</a:t>
            </a:r>
            <a:r>
              <a:rPr lang="en-US" sz="1400"/>
              <a:t>.</a:t>
            </a:r>
            <a:br>
              <a:rPr lang="az-Latn-AZ" sz="1400"/>
            </a:br>
            <a:br>
              <a:rPr lang="az-Latn-AZ" sz="1400"/>
            </a:br>
            <a:r>
              <a:rPr lang="az-Latn-AZ" sz="1400"/>
              <a:t>Yəni, “Tam analog gərginlik olmadan” o deməkdir ki, pin həqiqətən 0V ilə 5V arasında sabit bir gərginlik yaratmır. O, yalnız 0V və ya 5V verir, amma bunu çox sürətlə dəyişir. Bu sürətli dəyişmə nəticəsində cihaz və ya gözümüz bunu aralıq (məsələn 2.5V kimi) gərginlik varmış kimi qəbul edir.</a:t>
            </a:r>
            <a:br>
              <a:rPr lang="az-Latn-AZ" sz="1400"/>
            </a:br>
            <a:endParaRPr lang="en-US" sz="1400"/>
          </a:p>
          <a:p>
            <a:pPr marL="285750" indent="-285750">
              <a:buFont typeface="Arial" panose="020B0604020202020204" pitchFamily="34" charset="0"/>
              <a:buChar char="•"/>
            </a:pPr>
            <a:r>
              <a:rPr lang="en-US" sz="1400"/>
              <a:t>Misal: LED-in parlaqlığını tənzimləmək, motor sürətini idarə etmək</a:t>
            </a:r>
            <a:r>
              <a:rPr lang="az-Latn-AZ" sz="1400"/>
              <a:t> və.s</a:t>
            </a:r>
          </a:p>
          <a:p>
            <a:endParaRPr lang="az-Latn-AZ" sz="1400"/>
          </a:p>
          <a:p>
            <a:endParaRPr lang="az-Latn-AZ" sz="1400"/>
          </a:p>
          <a:p>
            <a:endParaRPr lang="az-Latn-AZ" sz="1400"/>
          </a:p>
          <a:p>
            <a:r>
              <a:rPr lang="en-US" sz="1400" b="1"/>
              <a:t>Praktiki nümunə: </a:t>
            </a:r>
            <a:r>
              <a:rPr lang="az-Latn-AZ" sz="1400" b="1"/>
              <a:t>İlk olaraq qoşulmaları edirik sonra kod yazacağıq.</a:t>
            </a:r>
            <a:endParaRPr lang="en-US" sz="1400"/>
          </a:p>
          <a:p>
            <a:pPr marL="285750" indent="-285750">
              <a:lnSpc>
                <a:spcPct val="150000"/>
              </a:lnSpc>
              <a:buFont typeface="Arial" panose="020B0604020202020204" pitchFamily="34" charset="0"/>
              <a:buChar char="•"/>
            </a:pPr>
            <a:r>
              <a:rPr lang="en-US" sz="1400"/>
              <a:t>LED-nin uzun ayağı (katot) → Arduino PWM pinin məsələn, pin 3 </a:t>
            </a:r>
            <a:r>
              <a:rPr lang="az-Latn-AZ" sz="1400"/>
              <a:t>(</a:t>
            </a:r>
            <a:r>
              <a:rPr lang="en-US" sz="1400"/>
              <a:t>~3</a:t>
            </a:r>
            <a:r>
              <a:rPr lang="az-Latn-AZ" sz="1400"/>
              <a:t>)</a:t>
            </a:r>
            <a:r>
              <a:rPr lang="en-US" sz="1400"/>
              <a:t> olan hissəsinə qoşulur.</a:t>
            </a:r>
          </a:p>
          <a:p>
            <a:pPr marL="285750" indent="-285750">
              <a:lnSpc>
                <a:spcPct val="150000"/>
              </a:lnSpc>
              <a:buFont typeface="Arial" panose="020B0604020202020204" pitchFamily="34" charset="0"/>
              <a:buChar char="•"/>
            </a:pPr>
            <a:r>
              <a:rPr lang="en-US" sz="1400"/>
              <a:t>LED-nin qısa ayağı → 220</a:t>
            </a:r>
            <a:r>
              <a:rPr lang="el-GR" sz="1400"/>
              <a:t>Ω </a:t>
            </a:r>
            <a:r>
              <a:rPr lang="en-US" sz="1400"/>
              <a:t>rezistor → GND olan hissələrinə qoşulur. </a:t>
            </a:r>
          </a:p>
          <a:p>
            <a:endParaRPr lang="en-US" sz="1400"/>
          </a:p>
          <a:p>
            <a:endParaRPr lang="az-Latn-AZ" sz="1400"/>
          </a:p>
          <a:p>
            <a:endParaRPr lang="az-Latn-AZ" sz="1400"/>
          </a:p>
          <a:p>
            <a:endParaRPr lang="ru-RU" sz="1400"/>
          </a:p>
        </p:txBody>
      </p:sp>
      <p:pic>
        <p:nvPicPr>
          <p:cNvPr id="2" name="Picture 1">
            <a:extLst>
              <a:ext uri="{FF2B5EF4-FFF2-40B4-BE49-F238E27FC236}">
                <a16:creationId xmlns:a16="http://schemas.microsoft.com/office/drawing/2014/main" id="{9E5B943C-BD46-B643-D558-67F099042600}"/>
              </a:ext>
            </a:extLst>
          </p:cNvPr>
          <p:cNvPicPr>
            <a:picLocks noChangeAspect="1"/>
          </p:cNvPicPr>
          <p:nvPr/>
        </p:nvPicPr>
        <p:blipFill>
          <a:blip r:embed="rId2"/>
          <a:stretch>
            <a:fillRect/>
          </a:stretch>
        </p:blipFill>
        <p:spPr>
          <a:xfrm>
            <a:off x="7200467" y="3276290"/>
            <a:ext cx="4991533" cy="3581710"/>
          </a:xfrm>
          <a:prstGeom prst="rect">
            <a:avLst/>
          </a:prstGeom>
        </p:spPr>
      </p:pic>
      <p:sp>
        <p:nvSpPr>
          <p:cNvPr id="4" name="TextBox 3">
            <a:extLst>
              <a:ext uri="{FF2B5EF4-FFF2-40B4-BE49-F238E27FC236}">
                <a16:creationId xmlns:a16="http://schemas.microsoft.com/office/drawing/2014/main" id="{56D0604C-FA02-0EB8-847A-3480974836FE}"/>
              </a:ext>
            </a:extLst>
          </p:cNvPr>
          <p:cNvSpPr txBox="1"/>
          <p:nvPr/>
        </p:nvSpPr>
        <p:spPr>
          <a:xfrm>
            <a:off x="-10885" y="3529805"/>
            <a:ext cx="7211351" cy="2031325"/>
          </a:xfrm>
          <a:prstGeom prst="rect">
            <a:avLst/>
          </a:prstGeom>
          <a:noFill/>
        </p:spPr>
        <p:txBody>
          <a:bodyPr wrap="square">
            <a:spAutoFit/>
          </a:bodyPr>
          <a:lstStyle/>
          <a:p>
            <a:pPr marL="342900" indent="-342900">
              <a:buAutoNum type="arabicParenR"/>
            </a:pPr>
            <a:r>
              <a:rPr lang="el-GR" sz="1400"/>
              <a:t>220Ω </a:t>
            </a:r>
            <a:r>
              <a:rPr lang="en-US" sz="1400"/>
              <a:t>rezistoru üzərindəki rəng koduna görə müəyyən edirik: qırmızı–qırmızı–qəhvəyi (və qızılı tolerantlıq) 220 ohm deməkdir. Əgər şübhə varsa, multimetri “</a:t>
            </a:r>
            <a:r>
              <a:rPr lang="el-GR" sz="1400"/>
              <a:t>Ω” </a:t>
            </a:r>
            <a:r>
              <a:rPr lang="en-US" sz="1400"/>
              <a:t>rejiminə qoyub birbaşa ölçə bilərsən.</a:t>
            </a:r>
            <a:endParaRPr lang="az-Latn-AZ" sz="1400"/>
          </a:p>
          <a:p>
            <a:pPr marL="342900" indent="-342900">
              <a:buAutoNum type="arabicParenR"/>
            </a:pPr>
            <a:endParaRPr lang="az-Latn-AZ" sz="1400"/>
          </a:p>
          <a:p>
            <a:pPr marL="342900" indent="-342900">
              <a:buAutoNum type="arabicParenR"/>
            </a:pPr>
            <a:r>
              <a:rPr lang="az-Latn-AZ" sz="1400"/>
              <a:t>Ledi rezistora qoşarkən</a:t>
            </a:r>
            <a:r>
              <a:rPr lang="en-US" sz="1400"/>
              <a:t> rezistorun istiqaməti fərq etmir, </a:t>
            </a:r>
            <a:r>
              <a:rPr lang="az-Latn-AZ" sz="1400"/>
              <a:t>istənilən ayağa qoşa bilərsiz </a:t>
            </a:r>
            <a:r>
              <a:rPr lang="en-US" sz="1400"/>
              <a:t>çünki onun</a:t>
            </a:r>
            <a:r>
              <a:rPr lang="az-Latn-AZ" sz="1400"/>
              <a:t> qütbü (polarity)</a:t>
            </a:r>
            <a:r>
              <a:rPr lang="en-US" sz="1400"/>
              <a:t> yoxdur. Yəni </a:t>
            </a:r>
            <a:r>
              <a:rPr lang="az-Latn-AZ" sz="1400"/>
              <a:t>rezistorun </a:t>
            </a:r>
            <a:r>
              <a:rPr lang="en-US" sz="1400"/>
              <a:t>hansı ayağı LED-in katoduna (</a:t>
            </a:r>
            <a:r>
              <a:rPr lang="az-Latn-AZ" sz="1400"/>
              <a:t>mənfi</a:t>
            </a:r>
            <a:r>
              <a:rPr lang="en-US" sz="1400"/>
              <a:t>) və ya GND-yə qoşmağı</a:t>
            </a:r>
            <a:r>
              <a:rPr lang="az-Latn-AZ" sz="1400"/>
              <a:t>mız</a:t>
            </a:r>
            <a:r>
              <a:rPr lang="en-US" sz="1400"/>
              <a:t> nəticəni dəyişmir.</a:t>
            </a:r>
            <a:endParaRPr lang="az-Latn-AZ" sz="1400"/>
          </a:p>
          <a:p>
            <a:endParaRPr lang="az-Latn-AZ" sz="1400"/>
          </a:p>
          <a:p>
            <a:endParaRPr lang="az-Latn-AZ" sz="1400"/>
          </a:p>
        </p:txBody>
      </p:sp>
      <p:pic>
        <p:nvPicPr>
          <p:cNvPr id="7" name="Picture 6">
            <a:extLst>
              <a:ext uri="{FF2B5EF4-FFF2-40B4-BE49-F238E27FC236}">
                <a16:creationId xmlns:a16="http://schemas.microsoft.com/office/drawing/2014/main" id="{D8FA5887-05F3-F624-E631-7664448062F8}"/>
              </a:ext>
            </a:extLst>
          </p:cNvPr>
          <p:cNvPicPr>
            <a:picLocks noChangeAspect="1"/>
          </p:cNvPicPr>
          <p:nvPr/>
        </p:nvPicPr>
        <p:blipFill>
          <a:blip r:embed="rId3"/>
          <a:stretch>
            <a:fillRect/>
          </a:stretch>
        </p:blipFill>
        <p:spPr>
          <a:xfrm>
            <a:off x="0" y="5232052"/>
            <a:ext cx="5654351" cy="1616938"/>
          </a:xfrm>
          <a:prstGeom prst="rect">
            <a:avLst/>
          </a:prstGeom>
        </p:spPr>
      </p:pic>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az-Latn-AZ" sz="1400" b="1"/>
              <a:t>Kodumuz</a:t>
            </a:r>
            <a:r>
              <a:rPr lang="az-Latn-AZ" sz="1600" b="1"/>
              <a:t>:</a:t>
            </a:r>
            <a:br>
              <a:rPr lang="az-Latn-AZ" sz="1600" b="1"/>
            </a:br>
            <a:endParaRPr lang="az-Latn-AZ" sz="600" b="1"/>
          </a:p>
          <a:p>
            <a:r>
              <a:rPr lang="en-US" sz="1400"/>
              <a:t>int ledPin = 3; // PWM pin (~3)</a:t>
            </a:r>
          </a:p>
          <a:p>
            <a:endParaRPr lang="en-US" sz="1400"/>
          </a:p>
          <a:p>
            <a:r>
              <a:rPr lang="en-US" sz="1400"/>
              <a:t>void setup() {</a:t>
            </a:r>
          </a:p>
          <a:p>
            <a:r>
              <a:rPr lang="en-US" sz="1400"/>
              <a:t>  pinMode(ledPin, OUTPUT);</a:t>
            </a:r>
          </a:p>
          <a:p>
            <a:r>
              <a:rPr lang="en-US" sz="1400"/>
              <a:t>}</a:t>
            </a:r>
          </a:p>
          <a:p>
            <a:endParaRPr lang="en-US" sz="1400"/>
          </a:p>
          <a:p>
            <a:r>
              <a:rPr lang="en-US" sz="1400"/>
              <a:t>void loop() {  </a:t>
            </a:r>
          </a:p>
          <a:p>
            <a:r>
              <a:rPr lang="en-US" sz="1400"/>
              <a:t>  for (int i = 0; i &lt;= 255; i++) {</a:t>
            </a:r>
          </a:p>
          <a:p>
            <a:r>
              <a:rPr lang="en-US" sz="1400"/>
              <a:t>    analogWrite(ledPin, i); </a:t>
            </a:r>
          </a:p>
          <a:p>
            <a:r>
              <a:rPr lang="en-US" sz="1400"/>
              <a:t>    delay(10);              </a:t>
            </a:r>
          </a:p>
          <a:p>
            <a:r>
              <a:rPr lang="en-US" sz="1400"/>
              <a:t>  }</a:t>
            </a:r>
          </a:p>
          <a:p>
            <a:endParaRPr lang="en-US" sz="1400"/>
          </a:p>
          <a:p>
            <a:r>
              <a:rPr lang="en-US" sz="1400"/>
              <a:t>  for (int i = 255; i &gt;= 0; i--) {</a:t>
            </a:r>
          </a:p>
          <a:p>
            <a:r>
              <a:rPr lang="en-US" sz="1400"/>
              <a:t>    analogWrite(ledPin, i);</a:t>
            </a:r>
          </a:p>
          <a:p>
            <a:r>
              <a:rPr lang="en-US" sz="1400"/>
              <a:t>    delay(10);</a:t>
            </a:r>
          </a:p>
          <a:p>
            <a:r>
              <a:rPr lang="en-US" sz="1400"/>
              <a:t>  }</a:t>
            </a:r>
          </a:p>
          <a:p>
            <a:r>
              <a:rPr lang="en-US" sz="1400"/>
              <a:t>}</a:t>
            </a:r>
          </a:p>
          <a:p>
            <a:endParaRPr lang="ru-RU" sz="600"/>
          </a:p>
        </p:txBody>
      </p:sp>
      <p:pic>
        <p:nvPicPr>
          <p:cNvPr id="4" name="Picture 3">
            <a:extLst>
              <a:ext uri="{FF2B5EF4-FFF2-40B4-BE49-F238E27FC236}">
                <a16:creationId xmlns:a16="http://schemas.microsoft.com/office/drawing/2014/main" id="{D28E2051-1606-2403-12F3-38908A328CC0}"/>
              </a:ext>
            </a:extLst>
          </p:cNvPr>
          <p:cNvPicPr>
            <a:picLocks noChangeAspect="1"/>
          </p:cNvPicPr>
          <p:nvPr/>
        </p:nvPicPr>
        <p:blipFill>
          <a:blip r:embed="rId2"/>
          <a:stretch>
            <a:fillRect/>
          </a:stretch>
        </p:blipFill>
        <p:spPr>
          <a:xfrm>
            <a:off x="2705878" y="2892116"/>
            <a:ext cx="9486121" cy="3965884"/>
          </a:xfrm>
          <a:prstGeom prst="rect">
            <a:avLst/>
          </a:prstGeom>
        </p:spPr>
      </p:pic>
      <p:sp>
        <p:nvSpPr>
          <p:cNvPr id="7" name="TextBox 6">
            <a:extLst>
              <a:ext uri="{FF2B5EF4-FFF2-40B4-BE49-F238E27FC236}">
                <a16:creationId xmlns:a16="http://schemas.microsoft.com/office/drawing/2014/main" id="{743EE1A5-9566-EE67-C37C-4FB0804686C8}"/>
              </a:ext>
            </a:extLst>
          </p:cNvPr>
          <p:cNvSpPr txBox="1"/>
          <p:nvPr/>
        </p:nvSpPr>
        <p:spPr>
          <a:xfrm>
            <a:off x="4529301" y="117240"/>
            <a:ext cx="7662699" cy="2893100"/>
          </a:xfrm>
          <a:prstGeom prst="rect">
            <a:avLst/>
          </a:prstGeom>
          <a:noFill/>
        </p:spPr>
        <p:txBody>
          <a:bodyPr wrap="square">
            <a:spAutoFit/>
          </a:bodyPr>
          <a:lstStyle/>
          <a:p>
            <a:r>
              <a:rPr lang="ru-RU" sz="1400" b="1"/>
              <a:t>analogWrite(ledPin, i) </a:t>
            </a:r>
            <a:r>
              <a:rPr lang="ru-RU" sz="1400"/>
              <a:t>→ PWM duty cycle-i dəyişir.</a:t>
            </a:r>
          </a:p>
          <a:p>
            <a:pPr marL="285750" indent="-285750">
              <a:lnSpc>
                <a:spcPct val="150000"/>
              </a:lnSpc>
              <a:buFont typeface="Arial" panose="020B0604020202020204" pitchFamily="34" charset="0"/>
              <a:buChar char="•"/>
            </a:pPr>
            <a:r>
              <a:rPr lang="ru-RU" sz="1400"/>
              <a:t>0 → LED söndürülür (LOW)</a:t>
            </a:r>
          </a:p>
          <a:p>
            <a:pPr marL="285750" indent="-285750">
              <a:lnSpc>
                <a:spcPct val="150000"/>
              </a:lnSpc>
              <a:buFont typeface="Arial" panose="020B0604020202020204" pitchFamily="34" charset="0"/>
              <a:buChar char="•"/>
            </a:pPr>
            <a:r>
              <a:rPr lang="ru-RU" sz="1400"/>
              <a:t>128 → LED yarı-parlaq (təxminən 50% HIGH)</a:t>
            </a:r>
          </a:p>
          <a:p>
            <a:pPr marL="285750" indent="-285750">
              <a:lnSpc>
                <a:spcPct val="150000"/>
              </a:lnSpc>
              <a:buFont typeface="Arial" panose="020B0604020202020204" pitchFamily="34" charset="0"/>
              <a:buChar char="•"/>
            </a:pPr>
            <a:r>
              <a:rPr lang="ru-RU" sz="1400"/>
              <a:t>255 → LED tam parlaq (HIGH)</a:t>
            </a:r>
          </a:p>
          <a:p>
            <a:pPr marL="285750" indent="-285750">
              <a:lnSpc>
                <a:spcPct val="150000"/>
              </a:lnSpc>
              <a:buFont typeface="Arial" panose="020B0604020202020204" pitchFamily="34" charset="0"/>
              <a:buChar char="•"/>
            </a:pPr>
            <a:r>
              <a:rPr lang="ru-RU" sz="1400"/>
              <a:t>LED sürətlə yanıb-sönür, amma gözümüz bunu ardıcıl orta parlaqlıq kimi görür.</a:t>
            </a:r>
            <a:endParaRPr lang="az-Latn-AZ" sz="1400"/>
          </a:p>
          <a:p>
            <a:endParaRPr lang="az-Latn-AZ" sz="1400"/>
          </a:p>
          <a:p>
            <a:r>
              <a:rPr lang="en-US" sz="1400"/>
              <a:t>Duty cycle siqnalın bir tam dövrü ərzində HIGH vəziyyətdə qaldığı vaxtın payıdır. Məsələn, siqnal vaxtın yarısında HIGH-dırsa, duty cycle 50% olur.</a:t>
            </a:r>
            <a:endParaRPr lang="az-Latn-AZ" sz="1400"/>
          </a:p>
          <a:p>
            <a:endParaRPr lang="az-Latn-AZ" sz="1400"/>
          </a:p>
          <a:p>
            <a:r>
              <a:rPr lang="en-US" sz="1400" b="1">
                <a:solidFill>
                  <a:srgbClr val="FF0000"/>
                </a:solidFill>
              </a:rPr>
              <a:t>analogWrite()</a:t>
            </a:r>
            <a:r>
              <a:rPr lang="en-US" sz="1400"/>
              <a:t> PWM pinində HIGH və LOW siqnallarının nisbətini dəyişərək çıxışın effektiv gücünü (məsələn, LED parlaqlığını və ya motor sürətini) tənzimləyir.</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a:t>Biz 3-cü pinə (və ya 4,5,6 və s.) sensor qoşub onun üçün kod yazanda problem yoxdur. Bu, 0 və 1 pinlərinə təsir etmir.</a:t>
            </a:r>
          </a:p>
          <a:p>
            <a:endParaRPr lang="en-US" sz="1200"/>
          </a:p>
          <a:p>
            <a:r>
              <a:rPr lang="en-US" sz="1200"/>
              <a:t>Problem yalnız o zaman yaranır ki:</a:t>
            </a:r>
          </a:p>
          <a:p>
            <a:pPr marL="742950" lvl="1" indent="-285750">
              <a:buFont typeface="Arial" panose="020B0604020202020204" pitchFamily="34" charset="0"/>
              <a:buChar char="•"/>
            </a:pPr>
            <a:r>
              <a:rPr lang="en-US" sz="1200"/>
              <a:t>0 (RX) və ya</a:t>
            </a:r>
          </a:p>
          <a:p>
            <a:pPr marL="742950" lvl="1" indent="-285750">
              <a:buFont typeface="Arial" panose="020B0604020202020204" pitchFamily="34" charset="0"/>
              <a:buChar char="•"/>
            </a:pPr>
            <a:r>
              <a:rPr lang="en-US" sz="1200"/>
              <a:t>1 (TX)</a:t>
            </a:r>
          </a:p>
          <a:p>
            <a:endParaRPr lang="en-US" sz="1200"/>
          </a:p>
          <a:p>
            <a:r>
              <a:rPr lang="en-US" sz="1200"/>
              <a:t>pinlərinə də eyni anda hansısa sensor, modul (məsələn Bluetooth, GSM, başqa Arduino və s.) qoşmuş olasan.</a:t>
            </a:r>
          </a:p>
          <a:p>
            <a:endParaRPr lang="en-US" sz="1200"/>
          </a:p>
          <a:p>
            <a:r>
              <a:rPr lang="en-US" sz="1200"/>
              <a:t>Çünki:</a:t>
            </a:r>
          </a:p>
          <a:p>
            <a:pPr marL="742950" lvl="1" indent="-285750">
              <a:buFont typeface="Arial" panose="020B0604020202020204" pitchFamily="34" charset="0"/>
              <a:buChar char="•"/>
            </a:pPr>
            <a:r>
              <a:rPr lang="en-US" sz="1200"/>
              <a:t>USB kabel ilə kod yükləyəndə Arduino kompüterlə məhz 0 və 1 pinləri üzərindən əlaqə saxlayır.</a:t>
            </a:r>
          </a:p>
          <a:p>
            <a:pPr marL="742950" lvl="1" indent="-285750">
              <a:buFont typeface="Arial" panose="020B0604020202020204" pitchFamily="34" charset="0"/>
              <a:buChar char="•"/>
            </a:pPr>
            <a:r>
              <a:rPr lang="en-US" sz="1200"/>
              <a:t>Əgər həmin pinlərə başqa qurğu da qoşulubsa, iki fərqli mənbə eyni anda siqnal göndərməyə çalışır.</a:t>
            </a:r>
          </a:p>
          <a:p>
            <a:pPr marL="742950" lvl="1" indent="-285750">
              <a:buFont typeface="Arial" panose="020B0604020202020204" pitchFamily="34" charset="0"/>
              <a:buChar char="•"/>
            </a:pPr>
            <a:r>
              <a:rPr lang="en-US" sz="1200"/>
              <a:t>Bu da siqnal qarışıqlığı yaradır.</a:t>
            </a:r>
          </a:p>
          <a:p>
            <a:endParaRPr lang="en-US" sz="1200"/>
          </a:p>
          <a:p>
            <a:r>
              <a:rPr lang="en-US" sz="1200"/>
              <a:t>Sadə bənzətmə:</a:t>
            </a:r>
          </a:p>
          <a:p>
            <a:pPr marL="742950" lvl="1" indent="-285750">
              <a:buFont typeface="Arial" panose="020B0604020202020204" pitchFamily="34" charset="0"/>
              <a:buChar char="•"/>
            </a:pPr>
            <a:r>
              <a:rPr lang="en-US" sz="1200"/>
              <a:t>0 və 1 pinləri Arduino ilə kompüter arasında telefon xəttidir.</a:t>
            </a:r>
          </a:p>
          <a:p>
            <a:pPr marL="742950" lvl="1" indent="-285750">
              <a:buFont typeface="Arial" panose="020B0604020202020204" pitchFamily="34" charset="0"/>
              <a:buChar char="•"/>
            </a:pPr>
            <a:r>
              <a:rPr lang="en-US" sz="1200"/>
              <a:t>Əgər o xəttə başqa biri də qoşulsa və danışmağa başlasa, səs qarışar.</a:t>
            </a:r>
          </a:p>
          <a:p>
            <a:endParaRPr lang="en-US" sz="1200"/>
          </a:p>
          <a:p>
            <a:pPr marL="742950" lvl="1" indent="-285750">
              <a:buFont typeface="Arial" panose="020B0604020202020204" pitchFamily="34" charset="0"/>
              <a:buChar char="•"/>
            </a:pPr>
            <a:r>
              <a:rPr lang="en-US" sz="1200"/>
              <a:t>3-cü pinə nəsə qoşmaq normaldır.</a:t>
            </a:r>
          </a:p>
          <a:p>
            <a:pPr marL="742950" lvl="1" indent="-285750">
              <a:buFont typeface="Arial" panose="020B0604020202020204" pitchFamily="34" charset="0"/>
              <a:buChar char="•"/>
            </a:pPr>
            <a:r>
              <a:rPr lang="en-US" sz="1200"/>
              <a:t>Problem yalnız 0 və 1 pinlərinə də əlavə nəsə qoşduqda yaranır.</a:t>
            </a:r>
          </a:p>
          <a:p>
            <a:endParaRPr lang="az-Latn-AZ" sz="1200"/>
          </a:p>
          <a:p>
            <a:endParaRPr lang="az-Latn-AZ" sz="1200"/>
          </a:p>
          <a:p>
            <a:r>
              <a:rPr lang="en-US" sz="1200"/>
              <a:t>Çox sadə şəkildə, 0 (RX) və 1 (TX) pinlərinə bu hallarda qoşmaq olar:</a:t>
            </a:r>
          </a:p>
          <a:p>
            <a:pPr marL="628650" lvl="1" indent="-171450">
              <a:buFont typeface="Arial" panose="020B0604020202020204" pitchFamily="34" charset="0"/>
              <a:buChar char="•"/>
            </a:pPr>
            <a:r>
              <a:rPr lang="en-US" sz="1200"/>
              <a:t>USB kabeli çıxardıqdan sonra (kompüterə bağlı deyilsə)</a:t>
            </a:r>
          </a:p>
          <a:p>
            <a:pPr marL="628650" lvl="1" indent="-171450">
              <a:buFont typeface="Arial" panose="020B0604020202020204" pitchFamily="34" charset="0"/>
              <a:buChar char="•"/>
            </a:pPr>
            <a:r>
              <a:rPr lang="en-US" sz="1200"/>
              <a:t>Kodu artıq yüklədikdən sonra</a:t>
            </a:r>
          </a:p>
          <a:p>
            <a:pPr marL="628650" lvl="1" indent="-171450">
              <a:buFont typeface="Arial" panose="020B0604020202020204" pitchFamily="34" charset="0"/>
              <a:buChar char="•"/>
            </a:pPr>
            <a:r>
              <a:rPr lang="en-US" sz="1200"/>
              <a:t>Serial Monitor istifadə etmədiyin zaman</a:t>
            </a:r>
          </a:p>
          <a:p>
            <a:pPr marL="628650" lvl="1" indent="-171450">
              <a:buFont typeface="Arial" panose="020B0604020202020204" pitchFamily="34" charset="0"/>
              <a:buChar char="•"/>
            </a:pPr>
            <a:r>
              <a:rPr lang="en-US" sz="1200"/>
              <a:t>Arduino-nu başqa Arduino ilə danışdırmaq istəyəndə</a:t>
            </a:r>
          </a:p>
          <a:p>
            <a:pPr marL="628650" lvl="1" indent="-171450">
              <a:buFont typeface="Arial" panose="020B0604020202020204" pitchFamily="34" charset="0"/>
              <a:buChar char="•"/>
            </a:pPr>
            <a:r>
              <a:rPr lang="en-US" sz="1200"/>
              <a:t>Bluetooth modul (məsələn HC-05), GSM modul və ya GPS qoşanda</a:t>
            </a:r>
          </a:p>
          <a:p>
            <a:pPr marL="628650" lvl="1" indent="-171450">
              <a:buFont typeface="Arial" panose="020B0604020202020204" pitchFamily="34" charset="0"/>
              <a:buChar char="•"/>
            </a:pPr>
            <a:r>
              <a:rPr lang="en-US" sz="1200"/>
              <a:t>Xarici qurğu ilə məlumat göndərib-alma lazım olanda</a:t>
            </a:r>
          </a:p>
          <a:p>
            <a:endParaRPr lang="en-US" sz="1200"/>
          </a:p>
          <a:p>
            <a:r>
              <a:rPr lang="en-US" sz="1200"/>
              <a:t>Amma unutma:</a:t>
            </a:r>
          </a:p>
          <a:p>
            <a:pPr marL="628650" lvl="1" indent="-171450">
              <a:buFont typeface="Arial" panose="020B0604020202020204" pitchFamily="34" charset="0"/>
              <a:buChar char="•"/>
            </a:pPr>
            <a:r>
              <a:rPr lang="en-US" sz="1200"/>
              <a:t>Kod yükləyərkən qoşulu olmamalıdır</a:t>
            </a:r>
          </a:p>
          <a:p>
            <a:pPr marL="628650" lvl="1" indent="-171450">
              <a:buFont typeface="Arial" panose="020B0604020202020204" pitchFamily="34" charset="0"/>
              <a:buChar char="•"/>
            </a:pPr>
            <a:r>
              <a:rPr lang="en-US" sz="1200"/>
              <a:t>Serial Monitor açıq olanda qoşulu olmamalıdır</a:t>
            </a:r>
          </a:p>
          <a:p>
            <a:endParaRPr lang="en-US" sz="1200"/>
          </a:p>
          <a:p>
            <a:r>
              <a:rPr lang="en-US" sz="1200"/>
              <a:t>Yəni qayda çox sadədir:</a:t>
            </a:r>
          </a:p>
          <a:p>
            <a:pPr marL="628650" lvl="1" indent="-171450">
              <a:buFont typeface="Arial" panose="020B0604020202020204" pitchFamily="34" charset="0"/>
              <a:buChar char="•"/>
            </a:pPr>
            <a:r>
              <a:rPr lang="en-US" sz="1200"/>
              <a:t>Kompüter Arduino ilə danışırsa → 0 və 1 boş olsun.</a:t>
            </a:r>
          </a:p>
          <a:p>
            <a:pPr marL="628650" lvl="1" indent="-171450">
              <a:buFont typeface="Arial" panose="020B0604020202020204" pitchFamily="34" charset="0"/>
              <a:buChar char="•"/>
            </a:pPr>
            <a:r>
              <a:rPr lang="en-US" sz="1200"/>
              <a:t>Kompüter danışmırsa → istifadə edə bilərsən.</a:t>
            </a:r>
          </a:p>
        </p:txBody>
      </p:sp>
      <p:pic>
        <p:nvPicPr>
          <p:cNvPr id="3" name="Picture 2">
            <a:extLst>
              <a:ext uri="{FF2B5EF4-FFF2-40B4-BE49-F238E27FC236}">
                <a16:creationId xmlns:a16="http://schemas.microsoft.com/office/drawing/2014/main" id="{074905FA-96D1-140A-D3F7-7ADC0E343286}"/>
              </a:ext>
            </a:extLst>
          </p:cNvPr>
          <p:cNvPicPr>
            <a:picLocks noChangeAspect="1"/>
          </p:cNvPicPr>
          <p:nvPr/>
        </p:nvPicPr>
        <p:blipFill>
          <a:blip r:embed="rId2"/>
          <a:stretch>
            <a:fillRect/>
          </a:stretch>
        </p:blipFill>
        <p:spPr>
          <a:xfrm>
            <a:off x="7147123" y="3184842"/>
            <a:ext cx="5044877" cy="3673158"/>
          </a:xfrm>
          <a:prstGeom prst="rect">
            <a:avLst/>
          </a:prstGeom>
        </p:spPr>
      </p:pic>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“Pinlərdən çəkiləcək gücün bir sərhəddi var”</a:t>
            </a:r>
            <a:endParaRPr lang="az-Latn-AZ" sz="1400"/>
          </a:p>
          <a:p>
            <a:endParaRPr lang="az-Latn-AZ" sz="1400"/>
          </a:p>
          <a:p>
            <a:pPr marL="742950" lvl="1" indent="-285750">
              <a:buFont typeface="Arial" panose="020B0604020202020204" pitchFamily="34" charset="0"/>
              <a:buChar char="•"/>
            </a:pPr>
            <a:r>
              <a:rPr lang="en-US" sz="1400"/>
              <a:t>Arduino-nun hər pinindən çıxa bilən elektrik miqdarı məhduddur. Yəni pin bir elektrik mənbəyidir, amma çox zəifdir. Çox yük qoşsan, pin yanar.</a:t>
            </a:r>
            <a:endParaRPr lang="az-Latn-AZ" sz="1400"/>
          </a:p>
          <a:p>
            <a:endParaRPr lang="az-Latn-AZ" sz="1400"/>
          </a:p>
          <a:p>
            <a:endParaRPr lang="az-Latn-AZ" sz="1400"/>
          </a:p>
          <a:p>
            <a:endParaRPr lang="az-Latn-AZ" sz="1400"/>
          </a:p>
          <a:p>
            <a:r>
              <a:rPr lang="en-US" sz="1400"/>
              <a:t>“Hər digital pin üçün 40mA” təyin edilmişdir ancaq bunu 20mA -da saxlmaq məsləhətdir. </a:t>
            </a:r>
            <a:endParaRPr lang="az-Latn-AZ" sz="1400"/>
          </a:p>
          <a:p>
            <a:endParaRPr lang="az-Latn-AZ" sz="1400"/>
          </a:p>
          <a:p>
            <a:pPr marL="742950" lvl="1" indent="-285750">
              <a:buFont typeface="Arial" panose="020B0604020202020204" pitchFamily="34" charset="0"/>
              <a:buChar char="•"/>
            </a:pPr>
            <a:r>
              <a:rPr lang="en-US" sz="1400"/>
              <a:t>mA = milliampere = elektrik axını miqdarı.</a:t>
            </a:r>
            <a:endParaRPr lang="az-Latn-AZ" sz="1400"/>
          </a:p>
          <a:p>
            <a:endParaRPr lang="az-Latn-AZ" sz="1400"/>
          </a:p>
          <a:p>
            <a:endParaRPr lang="az-Latn-AZ" sz="1400"/>
          </a:p>
          <a:p>
            <a:endParaRPr lang="az-Latn-AZ" sz="1400"/>
          </a:p>
          <a:p>
            <a:r>
              <a:rPr lang="en-US" sz="1400"/>
              <a:t>Bu o deməkdir ki:</a:t>
            </a:r>
          </a:p>
          <a:p>
            <a:pPr lvl="1"/>
            <a:r>
              <a:rPr lang="en-US" sz="1400"/>
              <a:t>➡ Bir pin maksimum 40mA cərəyan verə bilər.</a:t>
            </a:r>
          </a:p>
          <a:p>
            <a:pPr lvl="1"/>
            <a:r>
              <a:rPr lang="en-US" sz="1400"/>
              <a:t>➡ 40mA-dan çox istəsən, pin zədələnə bilər.</a:t>
            </a:r>
            <a:endParaRPr lang="az-Latn-AZ" sz="1400"/>
          </a:p>
          <a:p>
            <a:endParaRPr lang="az-Latn-AZ" sz="1400"/>
          </a:p>
          <a:p>
            <a:endParaRPr lang="az-Latn-AZ" sz="1400"/>
          </a:p>
          <a:p>
            <a:endParaRPr lang="az-Latn-AZ" sz="1400"/>
          </a:p>
          <a:p>
            <a:r>
              <a:rPr lang="en-US" sz="1400"/>
              <a:t>Məsələn:</a:t>
            </a:r>
          </a:p>
          <a:p>
            <a:pPr marL="742950" lvl="1" indent="-285750">
              <a:buFont typeface="Arial" panose="020B0604020202020204" pitchFamily="34" charset="0"/>
              <a:buChar char="•"/>
            </a:pPr>
            <a:r>
              <a:rPr lang="en-US" sz="1400"/>
              <a:t>Kiçik LED təxminən 10–20mA istifadə edir </a:t>
            </a:r>
            <a:r>
              <a:rPr lang="ru-RU" sz="1400"/>
              <a:t>✅ (</a:t>
            </a:r>
            <a:r>
              <a:rPr lang="en-US" sz="1400"/>
              <a:t>problem yoxdur)</a:t>
            </a:r>
          </a:p>
          <a:p>
            <a:pPr marL="742950" lvl="1" indent="-285750">
              <a:buFont typeface="Arial" panose="020B0604020202020204" pitchFamily="34" charset="0"/>
              <a:buChar char="•"/>
            </a:pPr>
            <a:r>
              <a:rPr lang="en-US" sz="1400"/>
              <a:t>Motor isə 200mA və ya daha çox çəkir </a:t>
            </a:r>
            <a:r>
              <a:rPr lang="ru-RU" sz="1400"/>
              <a:t>❌ (</a:t>
            </a:r>
            <a:r>
              <a:rPr lang="en-US" sz="1400"/>
              <a:t>birbaşa </a:t>
            </a:r>
            <a:r>
              <a:rPr lang="az-Latn-AZ" sz="1400"/>
              <a:t>arduinoya </a:t>
            </a:r>
            <a:r>
              <a:rPr lang="en-US" sz="1400"/>
              <a:t>qoşmaq olmaz)</a:t>
            </a:r>
            <a:endParaRPr lang="az-Latn-AZ" sz="1400"/>
          </a:p>
          <a:p>
            <a:endParaRPr lang="az-Latn-AZ" sz="1400"/>
          </a:p>
          <a:p>
            <a:r>
              <a:rPr lang="az-Latn-AZ" sz="1400"/>
              <a:t>\</a:t>
            </a:r>
          </a:p>
          <a:p>
            <a:endParaRPr lang="az-Latn-AZ" sz="1400"/>
          </a:p>
          <a:p>
            <a:r>
              <a:rPr lang="en-US" sz="1400"/>
              <a:t>Əgər pin 40mA-dan çox cərəyan verilərsə:</a:t>
            </a:r>
          </a:p>
          <a:p>
            <a:pPr marL="742950" lvl="1" indent="-285750">
              <a:buFont typeface="Arial" panose="020B0604020202020204" pitchFamily="34" charset="0"/>
              <a:buChar char="•"/>
            </a:pPr>
            <a:r>
              <a:rPr lang="en-US" sz="1400"/>
              <a:t>Pin həddindən artıq qızar</a:t>
            </a:r>
          </a:p>
          <a:p>
            <a:pPr marL="742950" lvl="1" indent="-285750">
              <a:buFont typeface="Arial" panose="020B0604020202020204" pitchFamily="34" charset="0"/>
              <a:buChar char="•"/>
            </a:pPr>
            <a:r>
              <a:rPr lang="en-US" sz="1400"/>
              <a:t>Mikroçip içindəki tranzistor yanar</a:t>
            </a:r>
          </a:p>
          <a:p>
            <a:pPr marL="742950" lvl="1" indent="-285750">
              <a:buFont typeface="Arial" panose="020B0604020202020204" pitchFamily="34" charset="0"/>
              <a:buChar char="•"/>
            </a:pPr>
            <a:r>
              <a:rPr lang="en-US" sz="1400"/>
              <a:t>Həmin pin bir daha işləməz</a:t>
            </a:r>
          </a:p>
          <a:p>
            <a:pPr marL="742950" lvl="1" indent="-285750">
              <a:buFont typeface="Arial" panose="020B0604020202020204" pitchFamily="34" charset="0"/>
              <a:buChar char="•"/>
            </a:pPr>
            <a:r>
              <a:rPr lang="en-US" sz="1400"/>
              <a:t>Bəzən bütün Arduino sıradan çıxa bilər</a:t>
            </a:r>
            <a:endParaRPr lang="az-Latn-AZ" sz="1400"/>
          </a:p>
          <a:p>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Sərhəd 40mA olsa da 20mA istifadə etmək lazımdır</a:t>
            </a:r>
            <a:r>
              <a:rPr lang="az-Latn-AZ" sz="1400"/>
              <a:t> pin üçün</a:t>
            </a:r>
            <a:r>
              <a:rPr lang="en-US" sz="1400"/>
              <a:t>. </a:t>
            </a:r>
            <a:r>
              <a:rPr lang="az-Latn-AZ" sz="1400"/>
              <a:t> </a:t>
            </a:r>
            <a:r>
              <a:rPr lang="en-US" sz="1400"/>
              <a:t>40mA maksimum kritik hədddir. Amma </a:t>
            </a:r>
            <a:r>
              <a:rPr lang="az-Latn-AZ" sz="1400"/>
              <a:t>pinin</a:t>
            </a:r>
            <a:r>
              <a:rPr lang="en-US" sz="1400"/>
              <a:t> təhlükəsiz işləm</a:t>
            </a:r>
            <a:r>
              <a:rPr lang="az-Latn-AZ" sz="1400"/>
              <a:t>əsi</a:t>
            </a:r>
            <a:r>
              <a:rPr lang="en-US" sz="1400"/>
              <a:t> üçün</a:t>
            </a:r>
            <a:r>
              <a:rPr lang="az-Latn-AZ" sz="1400"/>
              <a:t> tövsiyə olunan normal dəyər 20mA-dır. </a:t>
            </a:r>
            <a:r>
              <a:rPr lang="en-US" sz="1400"/>
              <a:t>Arduino-nun </a:t>
            </a:r>
            <a:r>
              <a:rPr lang="en-US" sz="1400" b="1"/>
              <a:t>öz pinini qorumaq üçün</a:t>
            </a:r>
            <a:r>
              <a:rPr lang="en-US" sz="1400"/>
              <a:t>, bir pindən 20mA-dan çox cərəyan çəkməmək daha təhlükəsizdir.</a:t>
            </a:r>
            <a:endParaRPr lang="az-Latn-AZ" sz="1400"/>
          </a:p>
          <a:p>
            <a:endParaRPr lang="az-Latn-AZ" sz="1400"/>
          </a:p>
          <a:p>
            <a:endParaRPr lang="az-Latn-AZ" sz="1400"/>
          </a:p>
          <a:p>
            <a:endParaRPr lang="az-Latn-AZ" sz="1400"/>
          </a:p>
          <a:p>
            <a:endParaRPr lang="az-Latn-AZ" sz="1400"/>
          </a:p>
          <a:p>
            <a:r>
              <a:rPr lang="en-US" sz="1400"/>
              <a:t>Arduino-da təkcə bir pin yox, bütün pinlərin birlikdə limiti var.</a:t>
            </a:r>
            <a:r>
              <a:rPr lang="az-Latn-AZ" sz="1400"/>
              <a:t> Əgər çox pin istifadə edirsənsə, hamısının birlikdə çəkdiyi cərəyan 200mA-dan çox olmamalıdır.</a:t>
            </a:r>
          </a:p>
          <a:p>
            <a:endParaRPr lang="az-Latn-AZ" sz="1400"/>
          </a:p>
          <a:p>
            <a:r>
              <a:rPr lang="en-US" sz="1400"/>
              <a:t>Məsələn:</a:t>
            </a:r>
          </a:p>
          <a:p>
            <a:pPr marL="742950" lvl="1" indent="-285750">
              <a:buFont typeface="Arial" panose="020B0604020202020204" pitchFamily="34" charset="0"/>
              <a:buChar char="•"/>
            </a:pPr>
            <a:r>
              <a:rPr lang="en-US" sz="1400"/>
              <a:t>10 pin × 20mA = 200mA </a:t>
            </a:r>
            <a:r>
              <a:rPr lang="ru-RU" sz="1400"/>
              <a:t>✅ (</a:t>
            </a:r>
            <a:r>
              <a:rPr lang="en-US" sz="1400"/>
              <a:t>limitdədir)</a:t>
            </a:r>
          </a:p>
          <a:p>
            <a:pPr marL="742950" lvl="1" indent="-285750">
              <a:buFont typeface="Arial" panose="020B0604020202020204" pitchFamily="34" charset="0"/>
              <a:buChar char="•"/>
            </a:pPr>
            <a:r>
              <a:rPr lang="en-US" sz="1400"/>
              <a:t>15 pin × 20mA = 300mA </a:t>
            </a:r>
            <a:r>
              <a:rPr lang="ru-RU" sz="1400"/>
              <a:t>❌ (</a:t>
            </a:r>
            <a:r>
              <a:rPr lang="en-US" sz="1400"/>
              <a:t>çoxdur, təhlükəlidir)</a:t>
            </a:r>
            <a:endParaRPr lang="az-Latn-AZ" sz="1400"/>
          </a:p>
          <a:p>
            <a:endParaRPr lang="az-Latn-AZ" sz="1400"/>
          </a:p>
          <a:p>
            <a:endParaRPr lang="az-Latn-AZ" sz="1400"/>
          </a:p>
          <a:p>
            <a:endParaRPr lang="az-Latn-AZ" sz="1400"/>
          </a:p>
          <a:p>
            <a:r>
              <a:rPr lang="en-US" sz="1400"/>
              <a:t>Arduino pinləri:</a:t>
            </a:r>
          </a:p>
          <a:p>
            <a:pPr marL="742950" lvl="1" indent="-285750">
              <a:buFont typeface="Arial" panose="020B0604020202020204" pitchFamily="34" charset="0"/>
              <a:buChar char="•"/>
            </a:pPr>
            <a:r>
              <a:rPr lang="en-US" sz="1400"/>
              <a:t>LED üçün uyğundur </a:t>
            </a:r>
            <a:r>
              <a:rPr lang="ru-RU" sz="1400"/>
              <a:t>✅</a:t>
            </a:r>
          </a:p>
          <a:p>
            <a:pPr marL="742950" lvl="1" indent="-285750">
              <a:buFont typeface="Arial" panose="020B0604020202020204" pitchFamily="34" charset="0"/>
              <a:buChar char="•"/>
            </a:pPr>
            <a:r>
              <a:rPr lang="en-US" sz="1400"/>
              <a:t>Sensor üçün uyğundur </a:t>
            </a:r>
            <a:r>
              <a:rPr lang="ru-RU" sz="1400"/>
              <a:t>✅</a:t>
            </a:r>
          </a:p>
          <a:p>
            <a:pPr marL="742950" lvl="1" indent="-285750">
              <a:buFont typeface="Arial" panose="020B0604020202020204" pitchFamily="34" charset="0"/>
              <a:buChar char="•"/>
            </a:pPr>
            <a:r>
              <a:rPr lang="en-US" sz="1400"/>
              <a:t>Amma motor, rele, nasos, güclü LED üçün uyğun deyil </a:t>
            </a:r>
            <a:r>
              <a:rPr lang="ru-RU" sz="1400"/>
              <a:t>❌</a:t>
            </a:r>
          </a:p>
          <a:p>
            <a:endParaRPr lang="az-Latn-AZ" sz="1400"/>
          </a:p>
          <a:p>
            <a:endParaRPr lang="ru-RU" sz="1400"/>
          </a:p>
          <a:p>
            <a:r>
              <a:rPr lang="en-US" sz="1400"/>
              <a:t>Belə hallarda:</a:t>
            </a:r>
          </a:p>
          <a:p>
            <a:pPr marL="742950" lvl="1" indent="-285750">
              <a:buFont typeface="Arial" panose="020B0604020202020204" pitchFamily="34" charset="0"/>
              <a:buChar char="•"/>
            </a:pPr>
            <a:r>
              <a:rPr lang="en-US" sz="1400"/>
              <a:t>Transistor</a:t>
            </a:r>
          </a:p>
          <a:p>
            <a:pPr marL="742950" lvl="1" indent="-285750">
              <a:buFont typeface="Arial" panose="020B0604020202020204" pitchFamily="34" charset="0"/>
              <a:buChar char="•"/>
            </a:pPr>
            <a:r>
              <a:rPr lang="en-US" sz="1400"/>
              <a:t>MOSFET</a:t>
            </a:r>
          </a:p>
          <a:p>
            <a:pPr marL="742950" lvl="1" indent="-285750">
              <a:buFont typeface="Arial" panose="020B0604020202020204" pitchFamily="34" charset="0"/>
              <a:buChar char="•"/>
            </a:pPr>
            <a:r>
              <a:rPr lang="en-US" sz="1400"/>
              <a:t>Rele modulu</a:t>
            </a:r>
          </a:p>
          <a:p>
            <a:pPr marL="742950" lvl="1" indent="-285750">
              <a:buFont typeface="Arial" panose="020B0604020202020204" pitchFamily="34" charset="0"/>
              <a:buChar char="•"/>
            </a:pPr>
            <a:r>
              <a:rPr lang="en-US" sz="1400"/>
              <a:t>Xarici enerji mənbəyi istifadə etmək lazımdır.</a:t>
            </a:r>
            <a:endParaRPr lang="az-Latn-AZ" sz="1400"/>
          </a:p>
          <a:p>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Bu proyektin kodları növbəti slaydda olacaq.</a:t>
            </a:r>
            <a:endParaRPr lang="ru-RU" sz="1400"/>
          </a:p>
        </p:txBody>
      </p:sp>
      <p:pic>
        <p:nvPicPr>
          <p:cNvPr id="3" name="Picture 2">
            <a:extLst>
              <a:ext uri="{FF2B5EF4-FFF2-40B4-BE49-F238E27FC236}">
                <a16:creationId xmlns:a16="http://schemas.microsoft.com/office/drawing/2014/main" id="{6B80C730-C31F-31F6-CE21-921D55773A71}"/>
              </a:ext>
            </a:extLst>
          </p:cNvPr>
          <p:cNvPicPr>
            <a:picLocks noChangeAspect="1"/>
          </p:cNvPicPr>
          <p:nvPr/>
        </p:nvPicPr>
        <p:blipFill>
          <a:blip r:embed="rId2"/>
          <a:stretch>
            <a:fillRect/>
          </a:stretch>
        </p:blipFill>
        <p:spPr>
          <a:xfrm>
            <a:off x="0" y="2073519"/>
            <a:ext cx="12192000" cy="4784481"/>
          </a:xfrm>
          <a:prstGeom prst="rect">
            <a:avLst/>
          </a:prstGeom>
        </p:spPr>
      </p:pic>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4552854" cy="5693866"/>
          </a:xfrm>
          <a:prstGeom prst="rect">
            <a:avLst/>
          </a:prstGeom>
          <a:noFill/>
        </p:spPr>
        <p:txBody>
          <a:bodyPr wrap="square">
            <a:spAutoFit/>
          </a:bodyPr>
          <a:lstStyle/>
          <a:p>
            <a:r>
              <a:rPr lang="en-US" sz="1400"/>
              <a:t>// C++ code</a:t>
            </a:r>
          </a:p>
          <a:p>
            <a:r>
              <a:rPr lang="en-US" sz="1400"/>
              <a:t>//</a:t>
            </a:r>
          </a:p>
          <a:p>
            <a:r>
              <a:rPr lang="en-US" sz="1400"/>
              <a:t>void setup()</a:t>
            </a:r>
          </a:p>
          <a:p>
            <a:r>
              <a:rPr lang="en-US" sz="1400"/>
              <a:t>{</a:t>
            </a:r>
          </a:p>
          <a:p>
            <a:r>
              <a:rPr lang="en-US" sz="1400"/>
              <a:t>  pinMode(6, OUTPUT);</a:t>
            </a:r>
          </a:p>
          <a:p>
            <a:r>
              <a:rPr lang="en-US" sz="1400"/>
              <a:t>  pinMode(5, OUTPUT);</a:t>
            </a:r>
          </a:p>
          <a:p>
            <a:r>
              <a:rPr lang="en-US" sz="1400"/>
              <a:t>  pinMode(4, OUTPUT);</a:t>
            </a:r>
          </a:p>
          <a:p>
            <a:r>
              <a:rPr lang="en-US" sz="1400"/>
              <a:t>  pinMode(3, OUTPUT);</a:t>
            </a:r>
          </a:p>
          <a:p>
            <a:r>
              <a:rPr lang="en-US" sz="1400"/>
              <a:t>  pinMode(2, OUTPUT);</a:t>
            </a:r>
          </a:p>
          <a:p>
            <a:r>
              <a:rPr lang="en-US" sz="1400"/>
              <a:t>}</a:t>
            </a:r>
          </a:p>
          <a:p>
            <a:endParaRPr lang="en-US" sz="1400"/>
          </a:p>
          <a:p>
            <a:r>
              <a:rPr lang="en-US" sz="1400"/>
              <a:t>void loop()</a:t>
            </a:r>
          </a:p>
          <a:p>
            <a:r>
              <a:rPr lang="en-US" sz="1400"/>
              <a:t>{</a:t>
            </a:r>
          </a:p>
          <a:p>
            <a:r>
              <a:rPr lang="en-US" sz="1400"/>
              <a:t>  digitalWrite(6, HIGH);</a:t>
            </a:r>
          </a:p>
          <a:p>
            <a:r>
              <a:rPr lang="en-US" sz="1400"/>
              <a:t>  digitalWrite(5, HIGH);</a:t>
            </a:r>
          </a:p>
          <a:p>
            <a:r>
              <a:rPr lang="en-US" sz="1400"/>
              <a:t>  digitalWrite(4, HIGH);</a:t>
            </a:r>
          </a:p>
          <a:p>
            <a:r>
              <a:rPr lang="en-US" sz="1400"/>
              <a:t>  digitalWrite(3, HIGH);</a:t>
            </a:r>
          </a:p>
          <a:p>
            <a:r>
              <a:rPr lang="en-US" sz="1400"/>
              <a:t>  digitalWrite(2, HIGH);</a:t>
            </a:r>
          </a:p>
          <a:p>
            <a:r>
              <a:rPr lang="en-US" sz="1400"/>
              <a:t>  delay(1000); // Wait for 1000 millisecond(s)</a:t>
            </a:r>
          </a:p>
          <a:p>
            <a:r>
              <a:rPr lang="en-US" sz="1400"/>
              <a:t>  digitalWrite(6, LOW);</a:t>
            </a:r>
          </a:p>
          <a:p>
            <a:r>
              <a:rPr lang="en-US" sz="1400"/>
              <a:t>  digitalWrite(5, LOW);</a:t>
            </a:r>
          </a:p>
          <a:p>
            <a:r>
              <a:rPr lang="en-US" sz="1400"/>
              <a:t>  digitalWrite(4, LOW);</a:t>
            </a:r>
          </a:p>
          <a:p>
            <a:r>
              <a:rPr lang="en-US" sz="1400"/>
              <a:t>  digitalWrite(3, LOW);</a:t>
            </a:r>
          </a:p>
          <a:p>
            <a:r>
              <a:rPr lang="en-US" sz="1400"/>
              <a:t>  digitalWrite(2, LOW);</a:t>
            </a:r>
          </a:p>
          <a:p>
            <a:r>
              <a:rPr lang="en-US" sz="1400"/>
              <a:t>  delay(1000); // Wait for 1000 millisecond(s)</a:t>
            </a:r>
          </a:p>
          <a:p>
            <a:r>
              <a:rPr lang="en-US" sz="1400"/>
              <a:t>}</a:t>
            </a:r>
            <a:endParaRPr lang="ru-RU" sz="1400"/>
          </a:p>
        </p:txBody>
      </p:sp>
      <p:pic>
        <p:nvPicPr>
          <p:cNvPr id="3" name="Picture 2">
            <a:extLst>
              <a:ext uri="{FF2B5EF4-FFF2-40B4-BE49-F238E27FC236}">
                <a16:creationId xmlns:a16="http://schemas.microsoft.com/office/drawing/2014/main" id="{864D594B-5C00-338B-A235-C30DBFE39B70}"/>
              </a:ext>
            </a:extLst>
          </p:cNvPr>
          <p:cNvPicPr>
            <a:picLocks noChangeAspect="1"/>
          </p:cNvPicPr>
          <p:nvPr/>
        </p:nvPicPr>
        <p:blipFill>
          <a:blip r:embed="rId2"/>
          <a:stretch>
            <a:fillRect/>
          </a:stretch>
        </p:blipFill>
        <p:spPr>
          <a:xfrm>
            <a:off x="4554476" y="2902877"/>
            <a:ext cx="7635902" cy="3955123"/>
          </a:xfrm>
          <a:prstGeom prst="rect">
            <a:avLst/>
          </a:prstGeom>
        </p:spPr>
      </p:pic>
      <p:sp>
        <p:nvSpPr>
          <p:cNvPr id="4" name="TextBox 3">
            <a:extLst>
              <a:ext uri="{FF2B5EF4-FFF2-40B4-BE49-F238E27FC236}">
                <a16:creationId xmlns:a16="http://schemas.microsoft.com/office/drawing/2014/main" id="{F575B477-BDE6-BDEA-B728-0FF033E3CD4F}"/>
              </a:ext>
            </a:extLst>
          </p:cNvPr>
          <p:cNvSpPr txBox="1"/>
          <p:nvPr/>
        </p:nvSpPr>
        <p:spPr>
          <a:xfrm>
            <a:off x="6471199" y="851274"/>
            <a:ext cx="4464278" cy="1200329"/>
          </a:xfrm>
          <a:prstGeom prst="rect">
            <a:avLst/>
          </a:prstGeom>
          <a:noFill/>
        </p:spPr>
        <p:txBody>
          <a:bodyPr wrap="square">
            <a:spAutoFit/>
          </a:bodyPr>
          <a:lstStyle/>
          <a:p>
            <a:r>
              <a:rPr lang="az-Latn-AZ" sz="1800"/>
              <a:t>Bu dəyişkənlərə rəng adları verərək dəyərləri həmin dəyişkənlərdə saxlamaq daha dinamik kod idarə etməyə kömək olacaqdır.</a:t>
            </a:r>
            <a:endParaRPr lang="ru-RU"/>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Qırmızı GND pininə, qara 5V pininə taxılmışdır.</a:t>
            </a:r>
            <a:endParaRPr lang="ru-RU" sz="1400"/>
          </a:p>
        </p:txBody>
      </p:sp>
      <p:pic>
        <p:nvPicPr>
          <p:cNvPr id="6" name="Picture 5">
            <a:extLst>
              <a:ext uri="{FF2B5EF4-FFF2-40B4-BE49-F238E27FC236}">
                <a16:creationId xmlns:a16="http://schemas.microsoft.com/office/drawing/2014/main" id="{FDEDE595-72EB-A821-A2BA-631D33DBF1D6}"/>
              </a:ext>
            </a:extLst>
          </p:cNvPr>
          <p:cNvPicPr>
            <a:picLocks noChangeAspect="1"/>
          </p:cNvPicPr>
          <p:nvPr/>
        </p:nvPicPr>
        <p:blipFill>
          <a:blip r:embed="rId2"/>
          <a:stretch>
            <a:fillRect/>
          </a:stretch>
        </p:blipFill>
        <p:spPr>
          <a:xfrm>
            <a:off x="2369497" y="1295215"/>
            <a:ext cx="7453006" cy="4267570"/>
          </a:xfrm>
          <a:prstGeom prst="rect">
            <a:avLst/>
          </a:prstGeom>
        </p:spPr>
      </p:pic>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13633"/>
          </a:xfrm>
          <a:prstGeom prst="rect">
            <a:avLst/>
          </a:prstGeom>
          <a:noFill/>
        </p:spPr>
        <p:txBody>
          <a:bodyPr wrap="square">
            <a:spAutoFit/>
          </a:bodyPr>
          <a:lstStyle/>
          <a:p>
            <a:pPr algn="ctr"/>
            <a:r>
              <a:rPr lang="az-Latn-AZ" sz="1200" b="1">
                <a:solidFill>
                  <a:srgbClr val="FF0000"/>
                </a:solidFill>
              </a:rPr>
              <a:t>DİGİTAL PİN –lərin ANALOG PİN kimi istifadəsi</a:t>
            </a:r>
          </a:p>
          <a:p>
            <a:r>
              <a:rPr lang="en-US" sz="1200"/>
              <a:t>Digital pinlərin məqsədi nədir?</a:t>
            </a:r>
          </a:p>
          <a:p>
            <a:endParaRPr lang="en-US" sz="1200"/>
          </a:p>
          <a:p>
            <a:r>
              <a:rPr lang="en-US" sz="1200"/>
              <a:t>Digital pinlər iki vəziyyətlə işləyir:</a:t>
            </a:r>
          </a:p>
          <a:p>
            <a:pPr marL="742950" lvl="1" indent="-285750">
              <a:buFont typeface="Arial" panose="020B0604020202020204" pitchFamily="34" charset="0"/>
              <a:buChar char="•"/>
            </a:pPr>
            <a:r>
              <a:rPr lang="en-US" sz="1200"/>
              <a:t>HIGH (5V) → 1</a:t>
            </a:r>
          </a:p>
          <a:p>
            <a:pPr marL="742950" lvl="1" indent="-285750">
              <a:buFont typeface="Arial" panose="020B0604020202020204" pitchFamily="34" charset="0"/>
              <a:buChar char="•"/>
            </a:pPr>
            <a:r>
              <a:rPr lang="en-US" sz="1200"/>
              <a:t>LOW (0V) → 0</a:t>
            </a:r>
          </a:p>
          <a:p>
            <a:pPr marL="742950" lvl="1" indent="-285750">
              <a:buFont typeface="Arial" panose="020B0604020202020204" pitchFamily="34" charset="0"/>
              <a:buChar char="•"/>
            </a:pPr>
            <a:r>
              <a:rPr lang="en-US" sz="1200"/>
              <a:t>Yəni ya açıqdır, ya bağlıdır.</a:t>
            </a:r>
          </a:p>
          <a:p>
            <a:endParaRPr lang="en-US" sz="1200"/>
          </a:p>
          <a:p>
            <a:r>
              <a:rPr lang="en-US" sz="1200"/>
              <a:t>Bunlar üçün istifadə olunur:</a:t>
            </a:r>
          </a:p>
          <a:p>
            <a:pPr marL="742950" lvl="1" indent="-285750">
              <a:buFont typeface="Arial" panose="020B0604020202020204" pitchFamily="34" charset="0"/>
              <a:buChar char="•"/>
            </a:pPr>
            <a:r>
              <a:rPr lang="en-US" sz="1200"/>
              <a:t>LED yandırıb-söndürmək</a:t>
            </a:r>
          </a:p>
          <a:p>
            <a:pPr marL="742950" lvl="1" indent="-285750">
              <a:buFont typeface="Arial" panose="020B0604020202020204" pitchFamily="34" charset="0"/>
              <a:buChar char="•"/>
            </a:pPr>
            <a:r>
              <a:rPr lang="en-US" sz="1200"/>
              <a:t>Düymə oxumaq</a:t>
            </a:r>
          </a:p>
          <a:p>
            <a:pPr marL="742950" lvl="1" indent="-285750">
              <a:buFont typeface="Arial" panose="020B0604020202020204" pitchFamily="34" charset="0"/>
              <a:buChar char="•"/>
            </a:pPr>
            <a:r>
              <a:rPr lang="en-US" sz="1200"/>
              <a:t>Rele idarə etmək</a:t>
            </a:r>
          </a:p>
          <a:p>
            <a:pPr marL="742950" lvl="1" indent="-285750">
              <a:buFont typeface="Arial" panose="020B0604020202020204" pitchFamily="34" charset="0"/>
              <a:buChar char="•"/>
            </a:pPr>
            <a:r>
              <a:rPr lang="en-US" sz="1200"/>
              <a:t>Buzzer işlətmək</a:t>
            </a:r>
          </a:p>
          <a:p>
            <a:pPr marL="742950" lvl="1" indent="-285750">
              <a:buFont typeface="Arial" panose="020B0604020202020204" pitchFamily="34" charset="0"/>
              <a:buChar char="•"/>
            </a:pPr>
            <a:r>
              <a:rPr lang="en-US" sz="1200"/>
              <a:t>Digital sensorlardan məlumat almaq</a:t>
            </a:r>
          </a:p>
          <a:p>
            <a:pPr marL="742950" lvl="1" indent="-285750">
              <a:buFont typeface="Arial" panose="020B0604020202020204" pitchFamily="34" charset="0"/>
              <a:buChar char="•"/>
            </a:pPr>
            <a:r>
              <a:rPr lang="en-US" sz="1200"/>
              <a:t>Yəni “var/yox”, “açıq/bağlı” tipli siqnallar üçündür.</a:t>
            </a:r>
          </a:p>
          <a:p>
            <a:endParaRPr lang="en-US" sz="1200"/>
          </a:p>
          <a:p>
            <a:r>
              <a:rPr lang="en-US" sz="1200"/>
              <a:t>Analog pinlər dəyişən gərginliyi ölçmək üçündür. Onlar 0V ilə 5V arasındakı dəyərləri ölçə bilir.</a:t>
            </a:r>
          </a:p>
          <a:p>
            <a:endParaRPr lang="en-US" sz="1200"/>
          </a:p>
          <a:p>
            <a:r>
              <a:rPr lang="en-US" sz="1200"/>
              <a:t>Məsələn:</a:t>
            </a:r>
          </a:p>
          <a:p>
            <a:pPr marL="742950" lvl="1" indent="-285750">
              <a:buFont typeface="Arial" panose="020B0604020202020204" pitchFamily="34" charset="0"/>
              <a:buChar char="•"/>
            </a:pPr>
            <a:r>
              <a:rPr lang="en-US" sz="1200"/>
              <a:t>Potensiometr</a:t>
            </a:r>
          </a:p>
          <a:p>
            <a:pPr marL="742950" lvl="1" indent="-285750">
              <a:buFont typeface="Arial" panose="020B0604020202020204" pitchFamily="34" charset="0"/>
              <a:buChar char="•"/>
            </a:pPr>
            <a:r>
              <a:rPr lang="en-US" sz="1200"/>
              <a:t>İşıq sensoru</a:t>
            </a:r>
          </a:p>
          <a:p>
            <a:pPr marL="742950" lvl="1" indent="-285750">
              <a:buFont typeface="Arial" panose="020B0604020202020204" pitchFamily="34" charset="0"/>
              <a:buChar char="•"/>
            </a:pPr>
            <a:r>
              <a:rPr lang="en-US" sz="1200"/>
              <a:t>Temperatur sensoru</a:t>
            </a:r>
          </a:p>
          <a:p>
            <a:pPr marL="742950" lvl="1" indent="-285750">
              <a:buFont typeface="Arial" panose="020B0604020202020204" pitchFamily="34" charset="0"/>
              <a:buChar char="•"/>
            </a:pPr>
            <a:r>
              <a:rPr lang="en-US" sz="1200"/>
              <a:t>Qaz sensoru</a:t>
            </a:r>
          </a:p>
          <a:p>
            <a:endParaRPr lang="en-US" sz="1200"/>
          </a:p>
          <a:p>
            <a:r>
              <a:rPr lang="en-US" sz="1200"/>
              <a:t>Analog pin nəticəni 0–1023 arası rəqəm kimi oxuyur (UNO üçün). Yəni bunlar “nə qədər?” sualına </a:t>
            </a:r>
            <a:br>
              <a:rPr lang="az-Latn-AZ" sz="1200"/>
            </a:br>
            <a:r>
              <a:rPr lang="en-US" sz="1200"/>
              <a:t>cavab verir.</a:t>
            </a:r>
          </a:p>
          <a:p>
            <a:endParaRPr lang="en-US" sz="1200"/>
          </a:p>
          <a:p>
            <a:r>
              <a:rPr lang="en-US" sz="1200"/>
              <a:t>Bütün digital pinlər doludursa, Arduino UNO-da, A0–A5 analog pinləri, istəsəniz digital pin kimi </a:t>
            </a:r>
            <a:br>
              <a:rPr lang="az-Latn-AZ" sz="1200"/>
            </a:br>
            <a:r>
              <a:rPr lang="en-US" sz="1200"/>
              <a:t>istifadə etmək olar.</a:t>
            </a:r>
            <a:endParaRPr lang="az-Latn-AZ" sz="1200"/>
          </a:p>
          <a:p>
            <a:endParaRPr lang="az-Latn-AZ" sz="1200"/>
          </a:p>
          <a:p>
            <a:endParaRPr lang="az-Latn-AZ" sz="1200"/>
          </a:p>
          <a:p>
            <a:endParaRPr lang="az-Latn-AZ" sz="1200"/>
          </a:p>
          <a:p>
            <a:endParaRPr lang="az-Latn-AZ" sz="1200"/>
          </a:p>
          <a:p>
            <a:pPr marL="171450" indent="-171450">
              <a:lnSpc>
                <a:spcPct val="150000"/>
              </a:lnSpc>
              <a:buFont typeface="Arial" panose="020B0604020202020204" pitchFamily="34" charset="0"/>
              <a:buChar char="•"/>
            </a:pPr>
            <a:r>
              <a:rPr lang="en-US" sz="1200"/>
              <a:t>Analog pinlər həm analog, həm digital ola bilər</a:t>
            </a:r>
          </a:p>
          <a:p>
            <a:pPr marL="171450" indent="-171450">
              <a:lnSpc>
                <a:spcPct val="150000"/>
              </a:lnSpc>
              <a:buFont typeface="Arial" panose="020B0604020202020204" pitchFamily="34" charset="0"/>
              <a:buChar char="•"/>
            </a:pPr>
            <a:r>
              <a:rPr lang="en-US" sz="1200"/>
              <a:t>Amma digital pinlər analog oxuya bilməz (yalnız HIGH/LOW)</a:t>
            </a:r>
            <a:endParaRPr lang="ru-RU" sz="1200"/>
          </a:p>
        </p:txBody>
      </p:sp>
      <p:pic>
        <p:nvPicPr>
          <p:cNvPr id="3" name="Picture 2">
            <a:extLst>
              <a:ext uri="{FF2B5EF4-FFF2-40B4-BE49-F238E27FC236}">
                <a16:creationId xmlns:a16="http://schemas.microsoft.com/office/drawing/2014/main" id="{A7A36265-AF6C-2A03-D0A7-06067CFFB263}"/>
              </a:ext>
            </a:extLst>
          </p:cNvPr>
          <p:cNvPicPr>
            <a:picLocks noChangeAspect="1"/>
          </p:cNvPicPr>
          <p:nvPr/>
        </p:nvPicPr>
        <p:blipFill>
          <a:blip r:embed="rId2"/>
          <a:stretch>
            <a:fillRect/>
          </a:stretch>
        </p:blipFill>
        <p:spPr>
          <a:xfrm>
            <a:off x="7116640" y="3017187"/>
            <a:ext cx="5075360" cy="3840813"/>
          </a:xfrm>
          <a:prstGeom prst="rect">
            <a:avLst/>
          </a:prstGeom>
        </p:spPr>
      </p:pic>
      <p:pic>
        <p:nvPicPr>
          <p:cNvPr id="6" name="Picture 5">
            <a:extLst>
              <a:ext uri="{FF2B5EF4-FFF2-40B4-BE49-F238E27FC236}">
                <a16:creationId xmlns:a16="http://schemas.microsoft.com/office/drawing/2014/main" id="{F2FF1DCC-8C19-6850-7E44-A8DCC129FA48}"/>
              </a:ext>
            </a:extLst>
          </p:cNvPr>
          <p:cNvPicPr>
            <a:picLocks noChangeAspect="1"/>
          </p:cNvPicPr>
          <p:nvPr/>
        </p:nvPicPr>
        <p:blipFill>
          <a:blip r:embed="rId3"/>
          <a:stretch>
            <a:fillRect/>
          </a:stretch>
        </p:blipFill>
        <p:spPr>
          <a:xfrm>
            <a:off x="0" y="5389714"/>
            <a:ext cx="1630821" cy="388654"/>
          </a:xfrm>
          <a:prstGeom prst="rect">
            <a:avLst/>
          </a:prstGeom>
        </p:spPr>
      </p:pic>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Düymə klikləndiyi zaman ledin yanması və sönməsi ilə əlaqəli proyektimiz.</a:t>
            </a:r>
            <a:r>
              <a:rPr lang="en-US" sz="1400"/>
              <a:t> </a:t>
            </a:r>
          </a:p>
          <a:p>
            <a:endParaRPr lang="en-US" sz="1400"/>
          </a:p>
          <a:p>
            <a:r>
              <a:rPr lang="az-Latn-AZ" sz="1400"/>
              <a:t>Kodlar və açıqlaması növbəti slaydda olacaq.</a:t>
            </a:r>
            <a:endParaRPr lang="ru-RU" sz="1400"/>
          </a:p>
        </p:txBody>
      </p:sp>
      <p:pic>
        <p:nvPicPr>
          <p:cNvPr id="3" name="Picture 2">
            <a:extLst>
              <a:ext uri="{FF2B5EF4-FFF2-40B4-BE49-F238E27FC236}">
                <a16:creationId xmlns:a16="http://schemas.microsoft.com/office/drawing/2014/main" id="{430713E4-C283-6362-5EA6-8E0214278A78}"/>
              </a:ext>
            </a:extLst>
          </p:cNvPr>
          <p:cNvPicPr>
            <a:picLocks noChangeAspect="1"/>
          </p:cNvPicPr>
          <p:nvPr/>
        </p:nvPicPr>
        <p:blipFill>
          <a:blip r:embed="rId2"/>
          <a:stretch>
            <a:fillRect/>
          </a:stretch>
        </p:blipFill>
        <p:spPr>
          <a:xfrm>
            <a:off x="0" y="2106378"/>
            <a:ext cx="12192000" cy="4751622"/>
          </a:xfrm>
          <a:prstGeom prst="rect">
            <a:avLst/>
          </a:prstGeom>
        </p:spPr>
      </p:pic>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3" y="0"/>
            <a:ext cx="2928190" cy="6555641"/>
          </a:xfrm>
          <a:prstGeom prst="rect">
            <a:avLst/>
          </a:prstGeom>
          <a:noFill/>
        </p:spPr>
        <p:txBody>
          <a:bodyPr wrap="square">
            <a:spAutoFit/>
          </a:bodyPr>
          <a:lstStyle/>
          <a:p>
            <a:r>
              <a:rPr lang="en-US" sz="1400" b="1">
                <a:solidFill>
                  <a:schemeClr val="accent2"/>
                </a:solidFill>
              </a:rPr>
              <a:t>int state;</a:t>
            </a:r>
          </a:p>
          <a:p>
            <a:endParaRPr lang="en-US" sz="1400" b="1">
              <a:solidFill>
                <a:schemeClr val="accent2"/>
              </a:solidFill>
            </a:endParaRPr>
          </a:p>
          <a:p>
            <a:r>
              <a:rPr lang="en-US" sz="1400" b="1">
                <a:solidFill>
                  <a:schemeClr val="accent2"/>
                </a:solidFill>
              </a:rPr>
              <a:t>int ledRed = 4; </a:t>
            </a:r>
          </a:p>
          <a:p>
            <a:r>
              <a:rPr lang="en-US" sz="1400" b="1">
                <a:solidFill>
                  <a:schemeClr val="accent2"/>
                </a:solidFill>
              </a:rPr>
              <a:t>int ledBlue = 3; </a:t>
            </a:r>
          </a:p>
          <a:p>
            <a:r>
              <a:rPr lang="en-US" sz="1400" b="1">
                <a:solidFill>
                  <a:schemeClr val="accent2"/>
                </a:solidFill>
              </a:rPr>
              <a:t>int ledGreen = 2;</a:t>
            </a:r>
          </a:p>
          <a:p>
            <a:endParaRPr lang="en-US" sz="1400" b="1">
              <a:solidFill>
                <a:schemeClr val="accent2"/>
              </a:solidFill>
            </a:endParaRPr>
          </a:p>
          <a:p>
            <a:r>
              <a:rPr lang="en-US" sz="1400" b="1">
                <a:solidFill>
                  <a:schemeClr val="accent2"/>
                </a:solidFill>
              </a:rPr>
              <a:t>int button = 8;</a:t>
            </a:r>
          </a:p>
          <a:p>
            <a:endParaRPr lang="en-US" sz="1400"/>
          </a:p>
          <a:p>
            <a:r>
              <a:rPr lang="en-US" sz="1400" b="1">
                <a:solidFill>
                  <a:srgbClr val="0070C0"/>
                </a:solidFill>
              </a:rPr>
              <a:t>void setup()</a:t>
            </a:r>
          </a:p>
          <a:p>
            <a:r>
              <a:rPr lang="en-US" sz="1400" b="1">
                <a:solidFill>
                  <a:srgbClr val="0070C0"/>
                </a:solidFill>
              </a:rPr>
              <a:t>{</a:t>
            </a:r>
          </a:p>
          <a:p>
            <a:r>
              <a:rPr lang="en-US" sz="1400" b="1"/>
              <a:t>  pinMode(button, INPUT);</a:t>
            </a:r>
          </a:p>
          <a:p>
            <a:r>
              <a:rPr lang="en-US" sz="1400" b="1"/>
              <a:t>  pinMode(ledRed, OUTPUT);</a:t>
            </a:r>
          </a:p>
          <a:p>
            <a:r>
              <a:rPr lang="en-US" sz="1400" b="1"/>
              <a:t>  pinMode(ledBlue, OUTPUT);</a:t>
            </a:r>
          </a:p>
          <a:p>
            <a:r>
              <a:rPr lang="en-US" sz="1400" b="1"/>
              <a:t>  pinMode(ledGreen, OUTPUT);</a:t>
            </a:r>
          </a:p>
          <a:p>
            <a:r>
              <a:rPr lang="en-US" sz="1400" b="1">
                <a:solidFill>
                  <a:srgbClr val="0070C0"/>
                </a:solidFill>
              </a:rPr>
              <a:t>}</a:t>
            </a:r>
          </a:p>
          <a:p>
            <a:endParaRPr lang="en-US" sz="1400"/>
          </a:p>
          <a:p>
            <a:r>
              <a:rPr lang="en-US" sz="1400" b="1">
                <a:solidFill>
                  <a:srgbClr val="0070C0"/>
                </a:solidFill>
              </a:rPr>
              <a:t>void loop()</a:t>
            </a:r>
          </a:p>
          <a:p>
            <a:r>
              <a:rPr lang="en-US" sz="1400" b="1">
                <a:solidFill>
                  <a:srgbClr val="0070C0"/>
                </a:solidFill>
              </a:rPr>
              <a:t>{</a:t>
            </a:r>
          </a:p>
          <a:p>
            <a:r>
              <a:rPr lang="en-US" sz="1400"/>
              <a:t>  </a:t>
            </a:r>
            <a:r>
              <a:rPr lang="en-US" sz="1400" b="1"/>
              <a:t>state = digitalRead(button); </a:t>
            </a:r>
          </a:p>
          <a:p>
            <a:r>
              <a:rPr lang="en-US" sz="1400"/>
              <a:t>  </a:t>
            </a:r>
          </a:p>
          <a:p>
            <a:r>
              <a:rPr lang="en-US" sz="1400" b="1">
                <a:solidFill>
                  <a:srgbClr val="FF0000"/>
                </a:solidFill>
              </a:rPr>
              <a:t>  if (state == 1) {</a:t>
            </a:r>
          </a:p>
          <a:p>
            <a:r>
              <a:rPr lang="en-US" sz="1400"/>
              <a:t>    </a:t>
            </a:r>
            <a:r>
              <a:rPr lang="en-US" sz="1400" b="1"/>
              <a:t>digitalWrite(ledRed, HIGH);</a:t>
            </a:r>
          </a:p>
          <a:p>
            <a:r>
              <a:rPr lang="en-US" sz="1400" b="1"/>
              <a:t>    digitalWrite(ledBlue, HIGH);</a:t>
            </a:r>
          </a:p>
          <a:p>
            <a:r>
              <a:rPr lang="en-US" sz="1400" b="1"/>
              <a:t>    digitalWrite(ledGreen, HIGH);</a:t>
            </a:r>
          </a:p>
          <a:p>
            <a:r>
              <a:rPr lang="en-US" sz="1400" b="1">
                <a:solidFill>
                  <a:srgbClr val="FF0000"/>
                </a:solidFill>
              </a:rPr>
              <a:t>  } else {</a:t>
            </a:r>
          </a:p>
          <a:p>
            <a:r>
              <a:rPr lang="az-Latn-AZ" sz="1400" b="1"/>
              <a:t>    </a:t>
            </a:r>
            <a:r>
              <a:rPr lang="en-US" sz="1400" b="1"/>
              <a:t>digitalWrite(ledRed, LOW);</a:t>
            </a:r>
          </a:p>
          <a:p>
            <a:r>
              <a:rPr lang="en-US" sz="1400" b="1"/>
              <a:t>    digitalWrite(ledBlue, LOW);</a:t>
            </a:r>
          </a:p>
          <a:p>
            <a:r>
              <a:rPr lang="en-US" sz="1400" b="1"/>
              <a:t>    digitalWrite(ledGreen, LOW);</a:t>
            </a:r>
          </a:p>
          <a:p>
            <a:r>
              <a:rPr lang="en-US" sz="1400" b="1">
                <a:solidFill>
                  <a:srgbClr val="FF0000"/>
                </a:solidFill>
              </a:rPr>
              <a:t>  }</a:t>
            </a:r>
          </a:p>
          <a:p>
            <a:r>
              <a:rPr lang="en-US" sz="1400" b="1">
                <a:solidFill>
                  <a:srgbClr val="0070C0"/>
                </a:solidFill>
              </a:rPr>
              <a:t>}</a:t>
            </a:r>
            <a:endParaRPr lang="ru-RU" sz="1400" b="1">
              <a:solidFill>
                <a:srgbClr val="0070C0"/>
              </a:solidFill>
            </a:endParaRPr>
          </a:p>
        </p:txBody>
      </p:sp>
      <p:sp>
        <p:nvSpPr>
          <p:cNvPr id="3" name="TextBox 2">
            <a:extLst>
              <a:ext uri="{FF2B5EF4-FFF2-40B4-BE49-F238E27FC236}">
                <a16:creationId xmlns:a16="http://schemas.microsoft.com/office/drawing/2014/main" id="{BB0DE6FC-800A-D641-283E-11E5119B1199}"/>
              </a:ext>
            </a:extLst>
          </p:cNvPr>
          <p:cNvSpPr txBox="1"/>
          <p:nvPr/>
        </p:nvSpPr>
        <p:spPr>
          <a:xfrm>
            <a:off x="4861248" y="1043731"/>
            <a:ext cx="7240555" cy="4770537"/>
          </a:xfrm>
          <a:prstGeom prst="rect">
            <a:avLst/>
          </a:prstGeom>
          <a:noFill/>
        </p:spPr>
        <p:txBody>
          <a:bodyPr wrap="square">
            <a:spAutoFit/>
          </a:bodyPr>
          <a:lstStyle/>
          <a:p>
            <a:r>
              <a:rPr lang="ru-RU" sz="1600"/>
              <a:t>Bu kod düyməyə basılıb-basılmadığına görə 3 LED-i idarə edir.</a:t>
            </a:r>
          </a:p>
          <a:p>
            <a:endParaRPr lang="ru-RU" sz="1600"/>
          </a:p>
          <a:p>
            <a:r>
              <a:rPr lang="ru-RU" sz="1600"/>
              <a:t>Qısa izah:</a:t>
            </a:r>
          </a:p>
          <a:p>
            <a:pPr marL="628650" lvl="1" indent="-171450">
              <a:buFont typeface="Arial" panose="020B0604020202020204" pitchFamily="34" charset="0"/>
              <a:buChar char="•"/>
            </a:pPr>
            <a:r>
              <a:rPr lang="ru-RU" sz="1600"/>
              <a:t>ledRed = 4, ledBlue = 3, ledGreen = 2 → LED-lərin qoşulduğu pinlər</a:t>
            </a:r>
          </a:p>
          <a:p>
            <a:pPr marL="628650" lvl="1" indent="-171450">
              <a:buFont typeface="Arial" panose="020B0604020202020204" pitchFamily="34" charset="0"/>
              <a:buChar char="•"/>
            </a:pPr>
            <a:r>
              <a:rPr lang="ru-RU" sz="1600"/>
              <a:t>button = 8 → Düymənin qoşulduğu pin</a:t>
            </a:r>
          </a:p>
          <a:p>
            <a:pPr marL="628650" lvl="1" indent="-171450">
              <a:buFont typeface="Arial" panose="020B0604020202020204" pitchFamily="34" charset="0"/>
              <a:buChar char="•"/>
            </a:pPr>
            <a:r>
              <a:rPr lang="ru-RU" sz="1600"/>
              <a:t>pinMode(..., OUTPUT) → LED pinləri çıxış kimi təyin edilir</a:t>
            </a:r>
            <a:endParaRPr lang="az-Latn-AZ" sz="1600"/>
          </a:p>
          <a:p>
            <a:pPr marL="1200150" lvl="2" indent="-285750">
              <a:buFont typeface="Wingdings" panose="05000000000000000000" pitchFamily="2" charset="2"/>
              <a:buChar char="§"/>
            </a:pPr>
            <a:r>
              <a:rPr lang="en-US" sz="1600"/>
              <a:t>LED-lərə siqnal göndərmək (yandırıb-söndürmək) üçün həmin pinlər çıxış kimi təyin edilir.</a:t>
            </a:r>
            <a:br>
              <a:rPr lang="az-Latn-AZ" sz="1600"/>
            </a:br>
            <a:endParaRPr lang="ru-RU" sz="1600"/>
          </a:p>
          <a:p>
            <a:pPr marL="628650" lvl="1" indent="-171450">
              <a:buFont typeface="Arial" panose="020B0604020202020204" pitchFamily="34" charset="0"/>
              <a:buChar char="•"/>
            </a:pPr>
            <a:r>
              <a:rPr lang="ru-RU" sz="1600"/>
              <a:t>pinMode(button, INPUT) → Düymə giriş kimi təyin edilir</a:t>
            </a:r>
            <a:r>
              <a:rPr lang="az-Latn-AZ" sz="1600"/>
              <a:t> </a:t>
            </a:r>
          </a:p>
          <a:p>
            <a:pPr marL="1200150" lvl="2" indent="-285750">
              <a:buFont typeface="Wingdings" panose="05000000000000000000" pitchFamily="2" charset="2"/>
              <a:buChar char="§"/>
            </a:pPr>
            <a:r>
              <a:rPr lang="en-US" sz="1600"/>
              <a:t>Düymənin basılıb-basılmadığını oxumaq üçün həmin pin giriş kimi təyin edilir.</a:t>
            </a:r>
            <a:endParaRPr lang="ru-RU" sz="1600"/>
          </a:p>
          <a:p>
            <a:endParaRPr lang="ru-RU" sz="1600"/>
          </a:p>
          <a:p>
            <a:r>
              <a:rPr lang="ru-RU" sz="1600"/>
              <a:t>loop() daxilində:</a:t>
            </a:r>
          </a:p>
          <a:p>
            <a:pPr marL="628650" lvl="1" indent="-171450">
              <a:buFont typeface="Arial" panose="020B0604020202020204" pitchFamily="34" charset="0"/>
              <a:buChar char="•"/>
            </a:pPr>
            <a:r>
              <a:rPr lang="ru-RU" sz="1600"/>
              <a:t>digitalRead(button) düymənin vəziyyətini oxuyur</a:t>
            </a:r>
          </a:p>
          <a:p>
            <a:pPr marL="628650" lvl="1" indent="-171450">
              <a:buFont typeface="Arial" panose="020B0604020202020204" pitchFamily="34" charset="0"/>
              <a:buChar char="•"/>
            </a:pPr>
            <a:r>
              <a:rPr lang="ru-RU" sz="1600"/>
              <a:t>Əgər düymə basılıbsa (state == 1) → bütün LED-lər yanır</a:t>
            </a:r>
          </a:p>
          <a:p>
            <a:pPr marL="628650" lvl="1" indent="-171450">
              <a:buFont typeface="Arial" panose="020B0604020202020204" pitchFamily="34" charset="0"/>
              <a:buChar char="•"/>
            </a:pPr>
            <a:r>
              <a:rPr lang="ru-RU" sz="1600"/>
              <a:t>Əgər basılmayıbsa → bütün LED-lər sönü</a:t>
            </a:r>
            <a:r>
              <a:rPr lang="az-Latn-AZ" sz="1600"/>
              <a:t>lü qalır</a:t>
            </a:r>
            <a:endParaRPr lang="ru-RU" sz="1600"/>
          </a:p>
          <a:p>
            <a:endParaRPr lang="ru-RU" sz="1600"/>
          </a:p>
          <a:p>
            <a:r>
              <a:rPr lang="ru-RU" sz="1600"/>
              <a:t>Yəni düyməyə basanda 3 LED birlikdə yanır, buraxanda sönür.</a:t>
            </a:r>
          </a:p>
        </p:txBody>
      </p:sp>
    </p:spTree>
    <p:extLst>
      <p:ext uri="{BB962C8B-B14F-4D97-AF65-F5344CB8AC3E}">
        <p14:creationId xmlns:p14="http://schemas.microsoft.com/office/powerpoint/2010/main" val="29064781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EA1B6411-B5BE-62DA-47EA-9F3D7890D207}"/>
              </a:ext>
            </a:extLst>
          </p:cNvPr>
          <p:cNvPicPr>
            <a:picLocks noChangeAspect="1"/>
          </p:cNvPicPr>
          <p:nvPr/>
        </p:nvPicPr>
        <p:blipFill>
          <a:blip r:embed="rId2"/>
          <a:stretch>
            <a:fillRect/>
          </a:stretch>
        </p:blipFill>
        <p:spPr>
          <a:xfrm>
            <a:off x="0" y="0"/>
            <a:ext cx="12219722" cy="6858000"/>
          </a:xfrm>
          <a:prstGeom prst="rect">
            <a:avLst/>
          </a:prstGeom>
        </p:spPr>
      </p:pic>
    </p:spTree>
    <p:extLst>
      <p:ext uri="{BB962C8B-B14F-4D97-AF65-F5344CB8AC3E}">
        <p14:creationId xmlns:p14="http://schemas.microsoft.com/office/powerpoint/2010/main" val="7428130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70975"/>
          </a:xfrm>
          <a:prstGeom prst="rect">
            <a:avLst/>
          </a:prstGeom>
          <a:noFill/>
        </p:spPr>
        <p:txBody>
          <a:bodyPr wrap="square">
            <a:spAutoFit/>
          </a:bodyPr>
          <a:lstStyle/>
          <a:p>
            <a:r>
              <a:rPr lang="az-Latn-AZ" sz="1200"/>
              <a:t>K</a:t>
            </a:r>
            <a:r>
              <a:rPr lang="en-US" sz="1200"/>
              <a:t>odda int </a:t>
            </a:r>
            <a:r>
              <a:rPr lang="en-US" sz="1200" b="1"/>
              <a:t>ledGreen = 2; </a:t>
            </a:r>
            <a:r>
              <a:rPr lang="en-US" sz="1200"/>
              <a:t>kimi dəyişən əvəzinə </a:t>
            </a:r>
            <a:r>
              <a:rPr lang="en-US" sz="1200" b="1">
                <a:solidFill>
                  <a:srgbClr val="FF0000"/>
                </a:solidFill>
              </a:rPr>
              <a:t>const</a:t>
            </a:r>
            <a:r>
              <a:rPr lang="en-US" sz="1200"/>
              <a:t> və ya </a:t>
            </a:r>
            <a:r>
              <a:rPr lang="en-US" sz="1200" b="1">
                <a:solidFill>
                  <a:srgbClr val="FF0000"/>
                </a:solidFill>
              </a:rPr>
              <a:t>#define </a:t>
            </a:r>
            <a:r>
              <a:rPr lang="en-US" sz="1200"/>
              <a:t>istifadə etmək olar,</a:t>
            </a:r>
            <a:r>
              <a:rPr lang="az-Latn-AZ" sz="1200"/>
              <a:t> amma aralarında mühüm fərqlər var:</a:t>
            </a:r>
          </a:p>
          <a:p>
            <a:endParaRPr lang="az-Latn-AZ" sz="1200"/>
          </a:p>
          <a:p>
            <a:pPr marL="285750" indent="-285750">
              <a:buFont typeface="Arial" panose="020B0604020202020204" pitchFamily="34" charset="0"/>
              <a:buChar char="•"/>
            </a:pPr>
            <a:r>
              <a:rPr lang="en-US" sz="1200"/>
              <a:t>Adi dəyişən (int) və const dəyişəni proqramın yaddaşında yer tutur. C dilində bu yaddaş sahələri əsasən RAM (məsələn, data və ya bss bölməsi) adlanır. const dəyişən də yaddaşda saxlanılır, sadəcə proqram icra zamanı onun dəyərinin dəyişdirilməsinə icazə verilmir. Yəni həm int, həm də const int kompilyasiya olunmuş proqramda yaddaş sahəsinə malik olur.</a:t>
            </a:r>
            <a:endParaRPr lang="az-Latn-AZ" sz="1200"/>
          </a:p>
          <a:p>
            <a:endParaRPr lang="az-Latn-AZ" sz="1200"/>
          </a:p>
          <a:p>
            <a:endParaRPr lang="en-US" sz="1200"/>
          </a:p>
          <a:p>
            <a:r>
              <a:rPr lang="en-US" sz="1200" b="1">
                <a:solidFill>
                  <a:srgbClr val="FF0000"/>
                </a:solidFill>
              </a:rPr>
              <a:t>#define </a:t>
            </a:r>
            <a:r>
              <a:rPr lang="en-US" sz="1200"/>
              <a:t>isə fərqli işləyir. O, kompilyasiyadan əvvəl işləyən preprocessor mərhələsində mətn əvəzlənməsi edir. Məsələn:</a:t>
            </a:r>
          </a:p>
          <a:p>
            <a:endParaRPr lang="en-US" sz="1200"/>
          </a:p>
          <a:p>
            <a:endParaRPr lang="en-US" sz="1200"/>
          </a:p>
          <a:p>
            <a:endParaRPr lang="en-US" sz="1200"/>
          </a:p>
          <a:p>
            <a:r>
              <a:rPr lang="en-US" sz="1200"/>
              <a:t>yazdıqda, kompilyator kodu oxumazdan əvvəl proqramın hər yerində ledGreen sözünü 2 ilə əvəz edir. Yəni burada yaddaşda ayrıca dəyişən yaradılmır. Bu baxımdan </a:t>
            </a:r>
            <a:r>
              <a:rPr lang="en-US" sz="1200" b="1"/>
              <a:t>ledGreen</a:t>
            </a:r>
            <a:r>
              <a:rPr lang="en-US" sz="1200"/>
              <a:t> sadəcə </a:t>
            </a:r>
            <a:r>
              <a:rPr lang="en-US" sz="1200" b="1"/>
              <a:t>2</a:t>
            </a:r>
            <a:r>
              <a:rPr lang="en-US" sz="1200"/>
              <a:t> rəqəmi ilə əvəz edilir.</a:t>
            </a:r>
          </a:p>
          <a:p>
            <a:endParaRPr lang="en-US" sz="1200"/>
          </a:p>
          <a:p>
            <a:r>
              <a:rPr lang="en-US" sz="1200"/>
              <a:t>Amma müsbət və mənfi tərəflər var.</a:t>
            </a:r>
          </a:p>
          <a:p>
            <a:endParaRPr lang="en-US" sz="1200"/>
          </a:p>
          <a:p>
            <a:r>
              <a:rPr lang="en-US" sz="1200" b="1"/>
              <a:t>#define </a:t>
            </a:r>
            <a:r>
              <a:rPr lang="en-US" sz="1200"/>
              <a:t>istifadə etməyin üstünlükləri:</a:t>
            </a:r>
          </a:p>
          <a:p>
            <a:pPr marL="742950" lvl="1" indent="-285750">
              <a:buFont typeface="Arial" panose="020B0604020202020204" pitchFamily="34" charset="0"/>
              <a:buChar char="•"/>
            </a:pPr>
            <a:r>
              <a:rPr lang="en-US" sz="1200"/>
              <a:t>Yaddaşda ayrıca dəyişən yaratmır.</a:t>
            </a:r>
          </a:p>
          <a:p>
            <a:pPr marL="742950" lvl="1" indent="-285750">
              <a:buFont typeface="Arial" panose="020B0604020202020204" pitchFamily="34" charset="0"/>
              <a:buChar char="•"/>
            </a:pPr>
            <a:r>
              <a:rPr lang="en-US" sz="1200"/>
              <a:t>Kod daha oxunaqlı olur (2 yerinə ledGreen yazırsan).</a:t>
            </a:r>
          </a:p>
          <a:p>
            <a:pPr marL="742950" lvl="1" indent="-285750">
              <a:buFont typeface="Arial" panose="020B0604020202020204" pitchFamily="34" charset="0"/>
              <a:buChar char="•"/>
            </a:pPr>
            <a:r>
              <a:rPr lang="en-US" sz="1200"/>
              <a:t>Kiçik mikrokontroller layihələrində RAM qənaəti edə bilər.</a:t>
            </a:r>
          </a:p>
          <a:p>
            <a:endParaRPr lang="en-US" sz="1200"/>
          </a:p>
          <a:p>
            <a:r>
              <a:rPr lang="en-US" sz="1200"/>
              <a:t>Amma mənfi tərəfləri:</a:t>
            </a:r>
          </a:p>
          <a:p>
            <a:pPr marL="742950" lvl="1" indent="-285750">
              <a:buFont typeface="Arial" panose="020B0604020202020204" pitchFamily="34" charset="0"/>
              <a:buChar char="•"/>
            </a:pPr>
            <a:r>
              <a:rPr lang="en-US" sz="1200"/>
              <a:t>Tip təhlükəsizliyi yoxdur (məsələn int, byte fərqi yoxdur).</a:t>
            </a:r>
          </a:p>
          <a:p>
            <a:pPr marL="742950" lvl="1" indent="-285750">
              <a:buFont typeface="Arial" panose="020B0604020202020204" pitchFamily="34" charset="0"/>
              <a:buChar char="•"/>
            </a:pPr>
            <a:r>
              <a:rPr lang="en-US" sz="1200"/>
              <a:t>Debug zamanı real dəyişən kimi görünmür.</a:t>
            </a:r>
          </a:p>
          <a:p>
            <a:pPr marL="742950" lvl="1" indent="-285750">
              <a:buFont typeface="Arial" panose="020B0604020202020204" pitchFamily="34" charset="0"/>
              <a:buChar char="•"/>
            </a:pPr>
            <a:r>
              <a:rPr lang="en-US" sz="1200"/>
              <a:t>Scope (əhatə dairəsi) anlayışı yoxdur, hər yerdə əvəz olunur.</a:t>
            </a:r>
          </a:p>
          <a:p>
            <a:pPr marL="742950" lvl="1" indent="-285750">
              <a:buFont typeface="Arial" panose="020B0604020202020204" pitchFamily="34" charset="0"/>
              <a:buChar char="•"/>
            </a:pPr>
            <a:r>
              <a:rPr lang="en-US" sz="1200"/>
              <a:t>Səhvən başqa bir sözün içində də əvəzlənə bilər.</a:t>
            </a:r>
          </a:p>
          <a:p>
            <a:endParaRPr lang="en-US" sz="1200"/>
          </a:p>
          <a:p>
            <a:r>
              <a:rPr lang="en-US" sz="1200" b="1"/>
              <a:t>const</a:t>
            </a:r>
            <a:r>
              <a:rPr lang="en-US" sz="1200"/>
              <a:t> istifadə etməyin üstünlükləri:</a:t>
            </a:r>
          </a:p>
          <a:p>
            <a:pPr marL="628650" lvl="1" indent="-171450">
              <a:buFont typeface="Arial" panose="020B0604020202020204" pitchFamily="34" charset="0"/>
              <a:buChar char="•"/>
            </a:pPr>
            <a:r>
              <a:rPr lang="en-US" sz="1200"/>
              <a:t>Tip təhlükəsizdir (const int, const byte və s.).</a:t>
            </a:r>
          </a:p>
          <a:p>
            <a:pPr marL="628650" lvl="1" indent="-171450">
              <a:buFont typeface="Arial" panose="020B0604020202020204" pitchFamily="34" charset="0"/>
              <a:buChar char="•"/>
            </a:pPr>
            <a:r>
              <a:rPr lang="en-US" sz="1200"/>
              <a:t>Kompilyator tərəfindən yoxlanılır.</a:t>
            </a:r>
          </a:p>
          <a:p>
            <a:pPr marL="628650" lvl="1" indent="-171450">
              <a:buFont typeface="Arial" panose="020B0604020202020204" pitchFamily="34" charset="0"/>
              <a:buChar char="•"/>
            </a:pPr>
            <a:r>
              <a:rPr lang="en-US" sz="1200"/>
              <a:t>Debug zamanı dəyişən kimi görünür.</a:t>
            </a:r>
          </a:p>
          <a:p>
            <a:pPr marL="628650" lvl="1" indent="-171450">
              <a:buFont typeface="Arial" panose="020B0604020202020204" pitchFamily="34" charset="0"/>
              <a:buChar char="•"/>
            </a:pPr>
            <a:r>
              <a:rPr lang="en-US" sz="1200"/>
              <a:t>Daha təhlükəsiz və müasir yanaşmadır.</a:t>
            </a:r>
          </a:p>
          <a:p>
            <a:endParaRPr lang="en-US" sz="1200"/>
          </a:p>
          <a:p>
            <a:endParaRPr lang="en-US" sz="1200"/>
          </a:p>
          <a:p>
            <a:r>
              <a:rPr lang="en-US" sz="1200"/>
              <a:t>Arduino kimi mühitlərdə ən düzgün və professional yanaşma adətən belədir: Bu həm yaddaşa qənaətlidir (byte 1 byte yer tutur), həm də təhlükəsizdir.</a:t>
            </a:r>
          </a:p>
        </p:txBody>
      </p:sp>
      <p:pic>
        <p:nvPicPr>
          <p:cNvPr id="3" name="Picture 2">
            <a:extLst>
              <a:ext uri="{FF2B5EF4-FFF2-40B4-BE49-F238E27FC236}">
                <a16:creationId xmlns:a16="http://schemas.microsoft.com/office/drawing/2014/main" id="{14C3ECEB-DCC1-1B0F-4DB7-AB6AE07F32DD}"/>
              </a:ext>
            </a:extLst>
          </p:cNvPr>
          <p:cNvPicPr>
            <a:picLocks noChangeAspect="1"/>
          </p:cNvPicPr>
          <p:nvPr/>
        </p:nvPicPr>
        <p:blipFill>
          <a:blip r:embed="rId2"/>
          <a:stretch>
            <a:fillRect/>
          </a:stretch>
        </p:blipFill>
        <p:spPr>
          <a:xfrm>
            <a:off x="0" y="1341921"/>
            <a:ext cx="2053574" cy="400994"/>
          </a:xfrm>
          <a:prstGeom prst="rect">
            <a:avLst/>
          </a:prstGeom>
        </p:spPr>
      </p:pic>
      <p:pic>
        <p:nvPicPr>
          <p:cNvPr id="6" name="Picture 5">
            <a:extLst>
              <a:ext uri="{FF2B5EF4-FFF2-40B4-BE49-F238E27FC236}">
                <a16:creationId xmlns:a16="http://schemas.microsoft.com/office/drawing/2014/main" id="{151F1C61-4A33-C4E2-CED9-68E5997707D0}"/>
              </a:ext>
            </a:extLst>
          </p:cNvPr>
          <p:cNvPicPr>
            <a:picLocks noChangeAspect="1"/>
          </p:cNvPicPr>
          <p:nvPr/>
        </p:nvPicPr>
        <p:blipFill>
          <a:blip r:embed="rId3"/>
          <a:stretch>
            <a:fillRect/>
          </a:stretch>
        </p:blipFill>
        <p:spPr>
          <a:xfrm>
            <a:off x="0" y="6314989"/>
            <a:ext cx="2880892" cy="271295"/>
          </a:xfrm>
          <a:prstGeom prst="rect">
            <a:avLst/>
          </a:prstGeom>
        </p:spPr>
      </p:pic>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13268</TotalTime>
  <Words>15402</Words>
  <Application>Microsoft Office PowerPoint</Application>
  <PresentationFormat>Widescreen</PresentationFormat>
  <Paragraphs>2986</Paragraphs>
  <Slides>304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304</vt:i4>
      </vt:variant>
    </vt:vector>
  </HeadingPairs>
  <TitlesOfParts>
    <vt:vector size="311" baseType="lpstr">
      <vt:lpstr>Aptos</vt:lpstr>
      <vt:lpstr>Aptos Display</vt:lpstr>
      <vt:lpstr>Arial</vt:lpstr>
      <vt:lpstr>CaskaydiaCove Nerd Font Mono</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447</cp:revision>
  <dcterms:created xsi:type="dcterms:W3CDTF">2026-02-03T10:24:36Z</dcterms:created>
  <dcterms:modified xsi:type="dcterms:W3CDTF">2026-02-13T15:40:29Z</dcterms:modified>
</cp:coreProperties>
</file>